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1"/>
    <p:sldId id="257" r:id="rId62"/>
    <p:sldId id="258" r:id="rId63"/>
    <p:sldId id="259" r:id="rId64"/>
    <p:sldId id="260" r:id="rId65"/>
    <p:sldId id="261" r:id="rId66"/>
    <p:sldId id="262" r:id="rId67"/>
    <p:sldId id="263" r:id="rId68"/>
    <p:sldId id="264" r:id="rId69"/>
    <p:sldId id="265" r:id="rId70"/>
    <p:sldId id="266" r:id="rId71"/>
    <p:sldId id="267" r:id="rId72"/>
    <p:sldId id="268" r:id="rId73"/>
    <p:sldId id="269" r:id="rId7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Mokoto" charset="1" panose="00000000000000000000"/>
      <p:regular r:id="rId14"/>
    </p:embeddedFont>
    <p:embeddedFont>
      <p:font typeface="Georgia Pro" charset="1" panose="02040502050405020303"/>
      <p:regular r:id="rId15"/>
    </p:embeddedFont>
    <p:embeddedFont>
      <p:font typeface="Georgia Pro Bold" charset="1" panose="02040802050405020203"/>
      <p:regular r:id="rId16"/>
    </p:embeddedFont>
    <p:embeddedFont>
      <p:font typeface="Georgia Pro Italics" charset="1" panose="02040502050405090303"/>
      <p:regular r:id="rId17"/>
    </p:embeddedFont>
    <p:embeddedFont>
      <p:font typeface="Georgia Pro Bold Italics" charset="1" panose="02040802050405090203"/>
      <p:regular r:id="rId18"/>
    </p:embeddedFont>
    <p:embeddedFont>
      <p:font typeface="Georgia Pro Light" charset="1" panose="02040302050405020303"/>
      <p:regular r:id="rId19"/>
    </p:embeddedFont>
    <p:embeddedFont>
      <p:font typeface="Georgia Pro Light Italics" charset="1" panose="02040302050405090303"/>
      <p:regular r:id="rId20"/>
    </p:embeddedFont>
    <p:embeddedFont>
      <p:font typeface="Georgia Pro Heavy" charset="1" panose="02040A02050405020203"/>
      <p:regular r:id="rId21"/>
    </p:embeddedFont>
    <p:embeddedFont>
      <p:font typeface="Georgia Pro Heavy Italics" charset="1" panose="02040A02050405090203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Open Sauce Light" charset="1" panose="00000400000000000000"/>
      <p:regular r:id="rId27"/>
    </p:embeddedFont>
    <p:embeddedFont>
      <p:font typeface="Open Sauce Light Italics" charset="1" panose="00000400000000000000"/>
      <p:regular r:id="rId28"/>
    </p:embeddedFont>
    <p:embeddedFont>
      <p:font typeface="Open Sauce Medium" charset="1" panose="00000600000000000000"/>
      <p:regular r:id="rId29"/>
    </p:embeddedFont>
    <p:embeddedFont>
      <p:font typeface="Open Sauce Medium Italics" charset="1" panose="00000600000000000000"/>
      <p:regular r:id="rId30"/>
    </p:embeddedFont>
    <p:embeddedFont>
      <p:font typeface="Open Sauce Semi-Bold" charset="1" panose="00000700000000000000"/>
      <p:regular r:id="rId31"/>
    </p:embeddedFont>
    <p:embeddedFont>
      <p:font typeface="Open Sauce Semi-Bold Italics" charset="1" panose="00000700000000000000"/>
      <p:regular r:id="rId32"/>
    </p:embeddedFont>
    <p:embeddedFont>
      <p:font typeface="Open Sauce Heavy" charset="1" panose="00000A00000000000000"/>
      <p:regular r:id="rId33"/>
    </p:embeddedFont>
    <p:embeddedFont>
      <p:font typeface="Open Sauce Heavy Italics" charset="1" panose="00000A00000000000000"/>
      <p:regular r:id="rId34"/>
    </p:embeddedFont>
    <p:embeddedFont>
      <p:font typeface="Open Sans" charset="1" panose="020B0606030504020204"/>
      <p:regular r:id="rId35"/>
    </p:embeddedFont>
    <p:embeddedFont>
      <p:font typeface="Open Sans Bold" charset="1" panose="020B0806030504020204"/>
      <p:regular r:id="rId36"/>
    </p:embeddedFont>
    <p:embeddedFont>
      <p:font typeface="Open Sans Italics" charset="1" panose="020B0606030504020204"/>
      <p:regular r:id="rId37"/>
    </p:embeddedFont>
    <p:embeddedFont>
      <p:font typeface="Open Sans Bold Italics" charset="1" panose="020B0806030504020204"/>
      <p:regular r:id="rId38"/>
    </p:embeddedFont>
    <p:embeddedFont>
      <p:font typeface="Open Sans Light" charset="1" panose="020B0306030504020204"/>
      <p:regular r:id="rId39"/>
    </p:embeddedFont>
    <p:embeddedFont>
      <p:font typeface="Open Sans Light Italics" charset="1" panose="020B0306030504020204"/>
      <p:regular r:id="rId40"/>
    </p:embeddedFont>
    <p:embeddedFont>
      <p:font typeface="Open Sans Ultra-Bold" charset="1" panose="00000000000000000000"/>
      <p:regular r:id="rId41"/>
    </p:embeddedFont>
    <p:embeddedFont>
      <p:font typeface="Open Sans Ultra-Bold Italics" charset="1" panose="00000000000000000000"/>
      <p:regular r:id="rId42"/>
    </p:embeddedFont>
    <p:embeddedFont>
      <p:font typeface="Montserrat" charset="1" panose="00000500000000000000"/>
      <p:regular r:id="rId43"/>
    </p:embeddedFont>
    <p:embeddedFont>
      <p:font typeface="Montserrat Bold" charset="1" panose="00000800000000000000"/>
      <p:regular r:id="rId44"/>
    </p:embeddedFont>
    <p:embeddedFont>
      <p:font typeface="Montserrat Italics" charset="1" panose="00000500000000000000"/>
      <p:regular r:id="rId45"/>
    </p:embeddedFont>
    <p:embeddedFont>
      <p:font typeface="Montserrat Bold Italics" charset="1" panose="00000800000000000000"/>
      <p:regular r:id="rId46"/>
    </p:embeddedFont>
    <p:embeddedFont>
      <p:font typeface="Montserrat Thin" charset="1" panose="00000300000000000000"/>
      <p:regular r:id="rId47"/>
    </p:embeddedFont>
    <p:embeddedFont>
      <p:font typeface="Montserrat Thin Italics" charset="1" panose="00000300000000000000"/>
      <p:regular r:id="rId48"/>
    </p:embeddedFont>
    <p:embeddedFont>
      <p:font typeface="Montserrat Extra-Light" charset="1" panose="00000300000000000000"/>
      <p:regular r:id="rId49"/>
    </p:embeddedFont>
    <p:embeddedFont>
      <p:font typeface="Montserrat Extra-Light Italics" charset="1" panose="00000300000000000000"/>
      <p:regular r:id="rId50"/>
    </p:embeddedFont>
    <p:embeddedFont>
      <p:font typeface="Montserrat Light" charset="1" panose="00000400000000000000"/>
      <p:regular r:id="rId51"/>
    </p:embeddedFont>
    <p:embeddedFont>
      <p:font typeface="Montserrat Light Italics" charset="1" panose="00000400000000000000"/>
      <p:regular r:id="rId52"/>
    </p:embeddedFont>
    <p:embeddedFont>
      <p:font typeface="Montserrat Medium" charset="1" panose="00000600000000000000"/>
      <p:regular r:id="rId53"/>
    </p:embeddedFont>
    <p:embeddedFont>
      <p:font typeface="Montserrat Medium Italics" charset="1" panose="00000600000000000000"/>
      <p:regular r:id="rId54"/>
    </p:embeddedFont>
    <p:embeddedFont>
      <p:font typeface="Montserrat Semi-Bold" charset="1" panose="00000700000000000000"/>
      <p:regular r:id="rId55"/>
    </p:embeddedFont>
    <p:embeddedFont>
      <p:font typeface="Montserrat Semi-Bold Italics" charset="1" panose="00000700000000000000"/>
      <p:regular r:id="rId56"/>
    </p:embeddedFont>
    <p:embeddedFont>
      <p:font typeface="Montserrat Ultra-Bold" charset="1" panose="00000900000000000000"/>
      <p:regular r:id="rId57"/>
    </p:embeddedFont>
    <p:embeddedFont>
      <p:font typeface="Montserrat Ultra-Bold Italics" charset="1" panose="00000900000000000000"/>
      <p:regular r:id="rId58"/>
    </p:embeddedFont>
    <p:embeddedFont>
      <p:font typeface="Montserrat Heavy" charset="1" panose="00000A00000000000000"/>
      <p:regular r:id="rId59"/>
    </p:embeddedFont>
    <p:embeddedFont>
      <p:font typeface="Montserrat Heavy Italics" charset="1" panose="00000A0000000000000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slides/slide1.xml" Type="http://schemas.openxmlformats.org/officeDocument/2006/relationships/slide"/><Relationship Id="rId62" Target="slides/slide2.xml" Type="http://schemas.openxmlformats.org/officeDocument/2006/relationships/slide"/><Relationship Id="rId63" Target="slides/slide3.xml" Type="http://schemas.openxmlformats.org/officeDocument/2006/relationships/slide"/><Relationship Id="rId64" Target="slides/slide4.xml" Type="http://schemas.openxmlformats.org/officeDocument/2006/relationships/slide"/><Relationship Id="rId65" Target="slides/slide5.xml" Type="http://schemas.openxmlformats.org/officeDocument/2006/relationships/slide"/><Relationship Id="rId66" Target="slides/slide6.xml" Type="http://schemas.openxmlformats.org/officeDocument/2006/relationships/slide"/><Relationship Id="rId67" Target="slides/slide7.xml" Type="http://schemas.openxmlformats.org/officeDocument/2006/relationships/slide"/><Relationship Id="rId68" Target="slides/slide8.xml" Type="http://schemas.openxmlformats.org/officeDocument/2006/relationships/slide"/><Relationship Id="rId69" Target="slides/slide9.xml" Type="http://schemas.openxmlformats.org/officeDocument/2006/relationships/slide"/><Relationship Id="rId7" Target="fonts/font7.fntdata" Type="http://schemas.openxmlformats.org/officeDocument/2006/relationships/font"/><Relationship Id="rId70" Target="slides/slide10.xml" Type="http://schemas.openxmlformats.org/officeDocument/2006/relationships/slide"/><Relationship Id="rId71" Target="slides/slide11.xml" Type="http://schemas.openxmlformats.org/officeDocument/2006/relationships/slide"/><Relationship Id="rId72" Target="slides/slide12.xml" Type="http://schemas.openxmlformats.org/officeDocument/2006/relationships/slide"/><Relationship Id="rId73" Target="slides/slide13.xml" Type="http://schemas.openxmlformats.org/officeDocument/2006/relationships/slide"/><Relationship Id="rId74" Target="slides/slide14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jpeg" Type="http://schemas.openxmlformats.org/officeDocument/2006/relationships/image"/><Relationship Id="rId6" Target="../media/image44.jpeg" Type="http://schemas.openxmlformats.org/officeDocument/2006/relationships/image"/><Relationship Id="rId7" Target="../media/image45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46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7.png" Type="http://schemas.openxmlformats.org/officeDocument/2006/relationships/image"/><Relationship Id="rId12" Target="../media/image8.svg" Type="http://schemas.openxmlformats.org/officeDocument/2006/relationships/image"/><Relationship Id="rId13" Target="../media/image53.png" Type="http://schemas.openxmlformats.org/officeDocument/2006/relationships/image"/><Relationship Id="rId14" Target="../media/image54.svg" Type="http://schemas.openxmlformats.org/officeDocument/2006/relationships/image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Relationship Id="rId6" Target="../media/image18.jpeg" Type="http://schemas.openxmlformats.org/officeDocument/2006/relationships/image"/><Relationship Id="rId7" Target="../media/image19.jpe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3.png" Type="http://schemas.openxmlformats.org/officeDocument/2006/relationships/image"/><Relationship Id="rId8" Target="../media/image34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2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8.jpe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01619" y="6685712"/>
            <a:ext cx="3286381" cy="3866910"/>
          </a:xfrm>
          <a:custGeom>
            <a:avLst/>
            <a:gdLst/>
            <a:ahLst/>
            <a:cxnLst/>
            <a:rect r="r" b="b" t="t" l="l"/>
            <a:pathLst>
              <a:path h="3866910" w="3286381">
                <a:moveTo>
                  <a:pt x="0" y="0"/>
                </a:moveTo>
                <a:lnTo>
                  <a:pt x="3286381" y="0"/>
                </a:lnTo>
                <a:lnTo>
                  <a:pt x="3286381" y="3866910"/>
                </a:lnTo>
                <a:lnTo>
                  <a:pt x="0" y="386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11463" y="4079421"/>
            <a:ext cx="3353562" cy="4114800"/>
          </a:xfrm>
          <a:custGeom>
            <a:avLst/>
            <a:gdLst/>
            <a:ahLst/>
            <a:cxnLst/>
            <a:rect r="r" b="b" t="t" l="l"/>
            <a:pathLst>
              <a:path h="4114800" w="3353562">
                <a:moveTo>
                  <a:pt x="0" y="0"/>
                </a:moveTo>
                <a:lnTo>
                  <a:pt x="3353562" y="0"/>
                </a:lnTo>
                <a:lnTo>
                  <a:pt x="33535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15778" y="1734574"/>
            <a:ext cx="3449246" cy="4807312"/>
          </a:xfrm>
          <a:custGeom>
            <a:avLst/>
            <a:gdLst/>
            <a:ahLst/>
            <a:cxnLst/>
            <a:rect r="r" b="b" t="t" l="l"/>
            <a:pathLst>
              <a:path h="4807312" w="3449246">
                <a:moveTo>
                  <a:pt x="0" y="0"/>
                </a:moveTo>
                <a:lnTo>
                  <a:pt x="3449247" y="0"/>
                </a:lnTo>
                <a:lnTo>
                  <a:pt x="3449247" y="4807312"/>
                </a:lnTo>
                <a:lnTo>
                  <a:pt x="0" y="480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91385" y="3046697"/>
            <a:ext cx="4182770" cy="4114800"/>
          </a:xfrm>
          <a:custGeom>
            <a:avLst/>
            <a:gdLst/>
            <a:ahLst/>
            <a:cxnLst/>
            <a:rect r="r" b="b" t="t" l="l"/>
            <a:pathLst>
              <a:path h="4114800" w="418277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95281" y="5579425"/>
            <a:ext cx="5888119" cy="3039741"/>
          </a:xfrm>
          <a:custGeom>
            <a:avLst/>
            <a:gdLst/>
            <a:ahLst/>
            <a:cxnLst/>
            <a:rect r="r" b="b" t="t" l="l"/>
            <a:pathLst>
              <a:path h="3039741" w="5888119">
                <a:moveTo>
                  <a:pt x="0" y="0"/>
                </a:moveTo>
                <a:lnTo>
                  <a:pt x="5888119" y="0"/>
                </a:lnTo>
                <a:lnTo>
                  <a:pt x="5888119" y="3039742"/>
                </a:lnTo>
                <a:lnTo>
                  <a:pt x="0" y="3039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20170" y="5865631"/>
            <a:ext cx="453936" cy="676255"/>
          </a:xfrm>
          <a:custGeom>
            <a:avLst/>
            <a:gdLst/>
            <a:ahLst/>
            <a:cxnLst/>
            <a:rect r="r" b="b" t="t" l="l"/>
            <a:pathLst>
              <a:path h="676255" w="453936">
                <a:moveTo>
                  <a:pt x="0" y="0"/>
                </a:moveTo>
                <a:lnTo>
                  <a:pt x="453936" y="0"/>
                </a:lnTo>
                <a:lnTo>
                  <a:pt x="453936" y="676255"/>
                </a:lnTo>
                <a:lnTo>
                  <a:pt x="0" y="6762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18317" y="1838572"/>
            <a:ext cx="7483302" cy="207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VISION</a:t>
            </a:r>
          </a:p>
          <a:p>
            <a:pPr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EXPLORERS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001619" y="-711833"/>
            <a:ext cx="3286381" cy="3866910"/>
          </a:xfrm>
          <a:custGeom>
            <a:avLst/>
            <a:gdLst/>
            <a:ahLst/>
            <a:cxnLst/>
            <a:rect r="r" b="b" t="t" l="l"/>
            <a:pathLst>
              <a:path h="3866910" w="3286381">
                <a:moveTo>
                  <a:pt x="0" y="0"/>
                </a:moveTo>
                <a:lnTo>
                  <a:pt x="3286381" y="0"/>
                </a:lnTo>
                <a:lnTo>
                  <a:pt x="3286381" y="3866909"/>
                </a:lnTo>
                <a:lnTo>
                  <a:pt x="0" y="3866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6897" y="289378"/>
            <a:ext cx="1283606" cy="718819"/>
          </a:xfrm>
          <a:custGeom>
            <a:avLst/>
            <a:gdLst/>
            <a:ahLst/>
            <a:cxnLst/>
            <a:rect r="r" b="b" t="t" l="l"/>
            <a:pathLst>
              <a:path h="718819" w="1283606">
                <a:moveTo>
                  <a:pt x="0" y="0"/>
                </a:moveTo>
                <a:lnTo>
                  <a:pt x="1283606" y="0"/>
                </a:lnTo>
                <a:lnTo>
                  <a:pt x="1283606" y="718819"/>
                </a:lnTo>
                <a:lnTo>
                  <a:pt x="0" y="71881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287716" y="5979911"/>
            <a:ext cx="450324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92DCEF"/>
                </a:solidFill>
                <a:latin typeface="Mokoto"/>
              </a:rPr>
              <a:t>DEEP LEARNING BASED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87716" y="7113872"/>
            <a:ext cx="5394121" cy="112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83"/>
              </a:lnSpc>
            </a:pPr>
            <a:r>
              <a:rPr lang="en-US" sz="2131">
                <a:solidFill>
                  <a:srgbClr val="92DCEF"/>
                </a:solidFill>
                <a:latin typeface="Mokoto"/>
              </a:rPr>
              <a:t>driver drowsiness, unease, or sleepiness detection model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95281" y="582112"/>
            <a:ext cx="4667717" cy="127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3"/>
              </a:lnSpc>
            </a:pPr>
            <a:r>
              <a:rPr lang="en-US" sz="3702">
                <a:solidFill>
                  <a:srgbClr val="92DCEF"/>
                </a:solidFill>
                <a:latin typeface="Montserrat Bold"/>
              </a:rPr>
              <a:t>IEEE IC HACK 2.0</a:t>
            </a:r>
          </a:p>
          <a:p>
            <a:pPr>
              <a:lnSpc>
                <a:spcPts val="518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462994" y="1924297"/>
            <a:ext cx="1368289" cy="32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0"/>
              </a:lnSpc>
            </a:pPr>
            <a:r>
              <a:rPr lang="en-US" sz="1814">
                <a:solidFill>
                  <a:srgbClr val="92DCEF"/>
                </a:solidFill>
                <a:latin typeface="Mokoto"/>
              </a:rPr>
              <a:t>TEAM: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87716" y="4387328"/>
            <a:ext cx="5264685" cy="71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46"/>
              </a:lnSpc>
            </a:pPr>
            <a:r>
              <a:rPr lang="en-US" sz="4176">
                <a:solidFill>
                  <a:srgbClr val="92DCEF"/>
                </a:solidFill>
                <a:latin typeface="Mokoto"/>
              </a:rPr>
              <a:t>“ALERTEYE 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40234" y="4740950"/>
            <a:ext cx="4199597" cy="39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6"/>
              </a:lnSpc>
            </a:pPr>
            <a:r>
              <a:rPr lang="en-US" sz="2333">
                <a:solidFill>
                  <a:srgbClr val="92DCEF"/>
                </a:solidFill>
                <a:latin typeface="Georgia Pro"/>
              </a:rPr>
              <a:t>- </a:t>
            </a:r>
            <a:r>
              <a:rPr lang="en-US" sz="2333">
                <a:solidFill>
                  <a:srgbClr val="92DCEF"/>
                </a:solidFill>
                <a:latin typeface="Georgia Pro Italics"/>
              </a:rPr>
              <a:t>Revolutionizing Road Safety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85250" y="2662707"/>
            <a:ext cx="5229476" cy="2943759"/>
          </a:xfrm>
          <a:custGeom>
            <a:avLst/>
            <a:gdLst/>
            <a:ahLst/>
            <a:cxnLst/>
            <a:rect r="r" b="b" t="t" l="l"/>
            <a:pathLst>
              <a:path h="2943759" w="5229476">
                <a:moveTo>
                  <a:pt x="0" y="0"/>
                </a:moveTo>
                <a:lnTo>
                  <a:pt x="5229476" y="0"/>
                </a:lnTo>
                <a:lnTo>
                  <a:pt x="5229476" y="2943759"/>
                </a:lnTo>
                <a:lnTo>
                  <a:pt x="0" y="2943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85250" y="5947365"/>
            <a:ext cx="5229476" cy="2943759"/>
          </a:xfrm>
          <a:custGeom>
            <a:avLst/>
            <a:gdLst/>
            <a:ahLst/>
            <a:cxnLst/>
            <a:rect r="r" b="b" t="t" l="l"/>
            <a:pathLst>
              <a:path h="2943759" w="5229476">
                <a:moveTo>
                  <a:pt x="0" y="0"/>
                </a:moveTo>
                <a:lnTo>
                  <a:pt x="5229476" y="0"/>
                </a:lnTo>
                <a:lnTo>
                  <a:pt x="5229476" y="2943759"/>
                </a:lnTo>
                <a:lnTo>
                  <a:pt x="0" y="2943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12033" y="3140942"/>
            <a:ext cx="2287955" cy="4617954"/>
          </a:xfrm>
          <a:custGeom>
            <a:avLst/>
            <a:gdLst/>
            <a:ahLst/>
            <a:cxnLst/>
            <a:rect r="r" b="b" t="t" l="l"/>
            <a:pathLst>
              <a:path h="4617954" w="2287955">
                <a:moveTo>
                  <a:pt x="0" y="0"/>
                </a:moveTo>
                <a:lnTo>
                  <a:pt x="2287955" y="0"/>
                </a:lnTo>
                <a:lnTo>
                  <a:pt x="2287955" y="4617954"/>
                </a:lnTo>
                <a:lnTo>
                  <a:pt x="0" y="4617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9" t="0" r="-10137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64037" y="6396753"/>
            <a:ext cx="2258513" cy="2044983"/>
          </a:xfrm>
          <a:custGeom>
            <a:avLst/>
            <a:gdLst/>
            <a:ahLst/>
            <a:cxnLst/>
            <a:rect r="r" b="b" t="t" l="l"/>
            <a:pathLst>
              <a:path h="2044983" w="2258513">
                <a:moveTo>
                  <a:pt x="0" y="0"/>
                </a:moveTo>
                <a:lnTo>
                  <a:pt x="2258513" y="0"/>
                </a:lnTo>
                <a:lnTo>
                  <a:pt x="2258513" y="2044983"/>
                </a:lnTo>
                <a:lnTo>
                  <a:pt x="0" y="20449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7321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93294" y="3140942"/>
            <a:ext cx="1120692" cy="2465523"/>
          </a:xfrm>
          <a:custGeom>
            <a:avLst/>
            <a:gdLst/>
            <a:ahLst/>
            <a:cxnLst/>
            <a:rect r="r" b="b" t="t" l="l"/>
            <a:pathLst>
              <a:path h="2465523" w="1120692">
                <a:moveTo>
                  <a:pt x="0" y="0"/>
                </a:moveTo>
                <a:lnTo>
                  <a:pt x="1120692" y="0"/>
                </a:lnTo>
                <a:lnTo>
                  <a:pt x="1120692" y="2465524"/>
                </a:lnTo>
                <a:lnTo>
                  <a:pt x="0" y="24655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0000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636506"/>
            <a:ext cx="9655328" cy="95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3"/>
              </a:lnSpc>
              <a:spcBef>
                <a:spcPct val="0"/>
              </a:spcBef>
            </a:pPr>
            <a:r>
              <a:rPr lang="en-US" sz="2724">
                <a:solidFill>
                  <a:srgbClr val="A2E3F9"/>
                </a:solidFill>
                <a:latin typeface="Montserrat Semi-Bold"/>
              </a:rPr>
              <a:t> CNNs are a class of deep learning models particularly suited for image and video analysis tasks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2530" y="692770"/>
            <a:ext cx="12830763" cy="1431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1"/>
              </a:lnSpc>
              <a:spcBef>
                <a:spcPct val="0"/>
              </a:spcBef>
            </a:pPr>
            <a:r>
              <a:rPr lang="en-US" sz="4136">
                <a:solidFill>
                  <a:srgbClr val="FFFFFF"/>
                </a:solidFill>
                <a:latin typeface="Mokoto"/>
              </a:rPr>
              <a:t>USE OF </a:t>
            </a:r>
            <a:r>
              <a:rPr lang="en-US" sz="4136">
                <a:solidFill>
                  <a:srgbClr val="FFFFFF"/>
                </a:solidFill>
                <a:latin typeface="Mokoto"/>
              </a:rPr>
              <a:t>CNN </a:t>
            </a:r>
          </a:p>
          <a:p>
            <a:pPr algn="ctr">
              <a:lnSpc>
                <a:spcPts val="5791"/>
              </a:lnSpc>
              <a:spcBef>
                <a:spcPct val="0"/>
              </a:spcBef>
            </a:pPr>
            <a:r>
              <a:rPr lang="en-US" sz="4136">
                <a:solidFill>
                  <a:srgbClr val="FFFFFF"/>
                </a:solidFill>
                <a:latin typeface="Mokoto"/>
              </a:rPr>
              <a:t>IN DRIVER DROWSINESS DETECTION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5702" y="3929160"/>
            <a:ext cx="7297067" cy="457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Feature Extraction</a:t>
            </a:r>
          </a:p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Spatial Hierarchies</a:t>
            </a:r>
          </a:p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Weight Sharing</a:t>
            </a:r>
          </a:p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Pooling Layers</a:t>
            </a:r>
          </a:p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Non-Linearity</a:t>
            </a:r>
          </a:p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Local Receptive Fields</a:t>
            </a:r>
          </a:p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Transfer Learning</a:t>
            </a:r>
          </a:p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Custom Architectures</a:t>
            </a:r>
          </a:p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Data Augmentation</a:t>
            </a:r>
          </a:p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Hyperparameter Tuning</a:t>
            </a:r>
          </a:p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Evaluation Metrics</a:t>
            </a:r>
          </a:p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Real-Time Processing</a:t>
            </a:r>
          </a:p>
          <a:p>
            <a:pPr algn="just">
              <a:lnSpc>
                <a:spcPts val="2141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47142" y="357403"/>
            <a:ext cx="12834355" cy="207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MODEL PERFORMANCE METRICS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70937" y="2673603"/>
            <a:ext cx="2571750" cy="2571750"/>
            <a:chOff x="0" y="0"/>
            <a:chExt cx="3429000" cy="3429000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3429000" cy="3429000"/>
              <a:chOff x="0" y="0"/>
              <a:chExt cx="2540000" cy="254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433835"/>
                    </a:lnTo>
                    <a:cubicBezTo>
                      <a:pt x="1032372" y="432492"/>
                      <a:pt x="754258" y="591957"/>
                      <a:pt x="603692" y="851849"/>
                    </a:cubicBezTo>
                    <a:cubicBezTo>
                      <a:pt x="453127" y="1111741"/>
                      <a:pt x="453127" y="1432329"/>
                      <a:pt x="603692" y="1692221"/>
                    </a:cubicBezTo>
                    <a:cubicBezTo>
                      <a:pt x="754258" y="1952113"/>
                      <a:pt x="1032372" y="2111578"/>
                      <a:pt x="1332725" y="2110235"/>
                    </a:cubicBezTo>
                    <a:cubicBezTo>
                      <a:pt x="1633078" y="2111578"/>
                      <a:pt x="1911192" y="1952113"/>
                      <a:pt x="2061758" y="1692221"/>
                    </a:cubicBezTo>
                    <a:cubicBezTo>
                      <a:pt x="2212323" y="1432329"/>
                      <a:pt x="2212323" y="1111741"/>
                      <a:pt x="2061758" y="851849"/>
                    </a:cubicBezTo>
                    <a:cubicBezTo>
                      <a:pt x="1911192" y="591957"/>
                      <a:pt x="1633078" y="432492"/>
                      <a:pt x="1332725" y="433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558997" y="10740"/>
                <a:ext cx="2059572" cy="2614119"/>
              </a:xfrm>
              <a:custGeom>
                <a:avLst/>
                <a:gdLst/>
                <a:ahLst/>
                <a:cxnLst/>
                <a:rect r="r" b="b" t="t" l="l"/>
                <a:pathLst>
                  <a:path h="2614119" w="2059572">
                    <a:moveTo>
                      <a:pt x="971123" y="16184"/>
                    </a:moveTo>
                    <a:cubicBezTo>
                      <a:pt x="1456739" y="117802"/>
                      <a:pt x="1838718" y="492901"/>
                      <a:pt x="1949145" y="976589"/>
                    </a:cubicBezTo>
                    <a:cubicBezTo>
                      <a:pt x="2059573" y="1460277"/>
                      <a:pt x="1878227" y="1963984"/>
                      <a:pt x="1484827" y="2266284"/>
                    </a:cubicBezTo>
                    <a:cubicBezTo>
                      <a:pt x="1091427" y="2568583"/>
                      <a:pt x="558010" y="2614119"/>
                      <a:pt x="119063" y="2382873"/>
                    </a:cubicBezTo>
                    <a:cubicBezTo>
                      <a:pt x="50455" y="2347121"/>
                      <a:pt x="6222" y="2277392"/>
                      <a:pt x="3111" y="2200090"/>
                    </a:cubicBezTo>
                    <a:cubicBezTo>
                      <a:pt x="0" y="2122788"/>
                      <a:pt x="38488" y="2049730"/>
                      <a:pt x="104001" y="2008581"/>
                    </a:cubicBezTo>
                    <a:cubicBezTo>
                      <a:pt x="169514" y="1967431"/>
                      <a:pt x="252038" y="1964480"/>
                      <a:pt x="320323" y="2000845"/>
                    </a:cubicBezTo>
                    <a:cubicBezTo>
                      <a:pt x="610027" y="2153467"/>
                      <a:pt x="962083" y="2123413"/>
                      <a:pt x="1221727" y="1923896"/>
                    </a:cubicBezTo>
                    <a:cubicBezTo>
                      <a:pt x="1481371" y="1724378"/>
                      <a:pt x="1601059" y="1391931"/>
                      <a:pt x="1528177" y="1072697"/>
                    </a:cubicBezTo>
                    <a:cubicBezTo>
                      <a:pt x="1455295" y="753463"/>
                      <a:pt x="1203189" y="505898"/>
                      <a:pt x="882683" y="438830"/>
                    </a:cubicBezTo>
                    <a:cubicBezTo>
                      <a:pt x="806888" y="423323"/>
                      <a:pt x="745184" y="368447"/>
                      <a:pt x="720935" y="294981"/>
                    </a:cubicBezTo>
                    <a:cubicBezTo>
                      <a:pt x="696686" y="221515"/>
                      <a:pt x="713600" y="140690"/>
                      <a:pt x="765270" y="83111"/>
                    </a:cubicBezTo>
                    <a:cubicBezTo>
                      <a:pt x="816941" y="25531"/>
                      <a:pt x="895471" y="0"/>
                      <a:pt x="971123" y="16184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10035361" y="2673603"/>
            <a:ext cx="2571750" cy="2571750"/>
            <a:chOff x="0" y="0"/>
            <a:chExt cx="3429000" cy="3429000"/>
          </a:xfrm>
        </p:grpSpPr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0" y="0"/>
              <a:ext cx="3429000" cy="3429000"/>
              <a:chOff x="0" y="0"/>
              <a:chExt cx="2540000" cy="254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433835"/>
                    </a:lnTo>
                    <a:cubicBezTo>
                      <a:pt x="1032372" y="432492"/>
                      <a:pt x="754258" y="591957"/>
                      <a:pt x="603692" y="851849"/>
                    </a:cubicBezTo>
                    <a:cubicBezTo>
                      <a:pt x="453127" y="1111741"/>
                      <a:pt x="453127" y="1432329"/>
                      <a:pt x="603692" y="1692221"/>
                    </a:cubicBezTo>
                    <a:cubicBezTo>
                      <a:pt x="754258" y="1952113"/>
                      <a:pt x="1032372" y="2111578"/>
                      <a:pt x="1332725" y="2110235"/>
                    </a:cubicBezTo>
                    <a:cubicBezTo>
                      <a:pt x="1633078" y="2111578"/>
                      <a:pt x="1911192" y="1952113"/>
                      <a:pt x="2061758" y="1692221"/>
                    </a:cubicBezTo>
                    <a:cubicBezTo>
                      <a:pt x="2212323" y="1432329"/>
                      <a:pt x="2212323" y="1111741"/>
                      <a:pt x="2061758" y="851849"/>
                    </a:cubicBezTo>
                    <a:cubicBezTo>
                      <a:pt x="1911192" y="591957"/>
                      <a:pt x="1633078" y="432492"/>
                      <a:pt x="1332725" y="433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558997" y="10740"/>
                <a:ext cx="2059572" cy="2614119"/>
              </a:xfrm>
              <a:custGeom>
                <a:avLst/>
                <a:gdLst/>
                <a:ahLst/>
                <a:cxnLst/>
                <a:rect r="r" b="b" t="t" l="l"/>
                <a:pathLst>
                  <a:path h="2614119" w="2059572">
                    <a:moveTo>
                      <a:pt x="971123" y="16184"/>
                    </a:moveTo>
                    <a:cubicBezTo>
                      <a:pt x="1456739" y="117802"/>
                      <a:pt x="1838718" y="492901"/>
                      <a:pt x="1949145" y="976589"/>
                    </a:cubicBezTo>
                    <a:cubicBezTo>
                      <a:pt x="2059573" y="1460277"/>
                      <a:pt x="1878227" y="1963984"/>
                      <a:pt x="1484827" y="2266284"/>
                    </a:cubicBezTo>
                    <a:cubicBezTo>
                      <a:pt x="1091427" y="2568583"/>
                      <a:pt x="558010" y="2614119"/>
                      <a:pt x="119063" y="2382873"/>
                    </a:cubicBezTo>
                    <a:cubicBezTo>
                      <a:pt x="50455" y="2347121"/>
                      <a:pt x="6222" y="2277392"/>
                      <a:pt x="3111" y="2200090"/>
                    </a:cubicBezTo>
                    <a:cubicBezTo>
                      <a:pt x="0" y="2122788"/>
                      <a:pt x="38488" y="2049730"/>
                      <a:pt x="104001" y="2008581"/>
                    </a:cubicBezTo>
                    <a:cubicBezTo>
                      <a:pt x="169514" y="1967431"/>
                      <a:pt x="252038" y="1964480"/>
                      <a:pt x="320323" y="2000845"/>
                    </a:cubicBezTo>
                    <a:cubicBezTo>
                      <a:pt x="610027" y="2153467"/>
                      <a:pt x="962083" y="2123413"/>
                      <a:pt x="1221727" y="1923896"/>
                    </a:cubicBezTo>
                    <a:cubicBezTo>
                      <a:pt x="1481371" y="1724378"/>
                      <a:pt x="1601059" y="1391931"/>
                      <a:pt x="1528177" y="1072697"/>
                    </a:cubicBezTo>
                    <a:cubicBezTo>
                      <a:pt x="1455295" y="753463"/>
                      <a:pt x="1203189" y="505898"/>
                      <a:pt x="882683" y="438830"/>
                    </a:cubicBezTo>
                    <a:cubicBezTo>
                      <a:pt x="806888" y="423323"/>
                      <a:pt x="745184" y="368447"/>
                      <a:pt x="720935" y="294981"/>
                    </a:cubicBezTo>
                    <a:cubicBezTo>
                      <a:pt x="696686" y="221515"/>
                      <a:pt x="713600" y="140690"/>
                      <a:pt x="765270" y="83111"/>
                    </a:cubicBezTo>
                    <a:cubicBezTo>
                      <a:pt x="816941" y="25531"/>
                      <a:pt x="895471" y="0"/>
                      <a:pt x="971123" y="16184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name="Freeform 12" id="12"/>
          <p:cNvSpPr/>
          <p:nvPr/>
        </p:nvSpPr>
        <p:spPr>
          <a:xfrm flipH="false" flipV="true" rot="0">
            <a:off x="13600927" y="1385669"/>
            <a:ext cx="5832272" cy="1049809"/>
          </a:xfrm>
          <a:custGeom>
            <a:avLst/>
            <a:gdLst/>
            <a:ahLst/>
            <a:cxnLst/>
            <a:rect r="r" b="b" t="t" l="l"/>
            <a:pathLst>
              <a:path h="1049809" w="5832272">
                <a:moveTo>
                  <a:pt x="0" y="1049809"/>
                </a:moveTo>
                <a:lnTo>
                  <a:pt x="5832272" y="1049809"/>
                </a:lnTo>
                <a:lnTo>
                  <a:pt x="5832272" y="0"/>
                </a:lnTo>
                <a:lnTo>
                  <a:pt x="0" y="0"/>
                </a:lnTo>
                <a:lnTo>
                  <a:pt x="0" y="10498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-3374013" y="608939"/>
            <a:ext cx="7315200" cy="1316736"/>
          </a:xfrm>
          <a:custGeom>
            <a:avLst/>
            <a:gdLst/>
            <a:ahLst/>
            <a:cxnLst/>
            <a:rect r="r" b="b" t="t" l="l"/>
            <a:pathLst>
              <a:path h="1316736" w="7315200">
                <a:moveTo>
                  <a:pt x="0" y="1316736"/>
                </a:moveTo>
                <a:lnTo>
                  <a:pt x="7315200" y="1316736"/>
                </a:lnTo>
                <a:lnTo>
                  <a:pt x="7315200" y="0"/>
                </a:lnTo>
                <a:lnTo>
                  <a:pt x="0" y="0"/>
                </a:lnTo>
                <a:lnTo>
                  <a:pt x="0" y="131673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966764" y="5493912"/>
            <a:ext cx="4354473" cy="4400211"/>
          </a:xfrm>
          <a:custGeom>
            <a:avLst/>
            <a:gdLst/>
            <a:ahLst/>
            <a:cxnLst/>
            <a:rect r="r" b="b" t="t" l="l"/>
            <a:pathLst>
              <a:path h="4400211" w="4354473">
                <a:moveTo>
                  <a:pt x="0" y="0"/>
                </a:moveTo>
                <a:lnTo>
                  <a:pt x="4354472" y="0"/>
                </a:lnTo>
                <a:lnTo>
                  <a:pt x="4354472" y="4400211"/>
                </a:lnTo>
                <a:lnTo>
                  <a:pt x="0" y="44002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2053" b="-5047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84888" y="2842334"/>
            <a:ext cx="3280270" cy="102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BLINKING DETECTION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51348" y="6185513"/>
            <a:ext cx="3280270" cy="3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97%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73910" y="2842334"/>
            <a:ext cx="3967777" cy="102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YAWNING DETECTION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6677" y="6165315"/>
            <a:ext cx="3280270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ACCURACY 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6677" y="7137506"/>
            <a:ext cx="3280270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PRECISION  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6677" y="8111595"/>
            <a:ext cx="3280270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RMSE        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6677" y="9108084"/>
            <a:ext cx="3280270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F-SCORE    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40462" y="6166463"/>
            <a:ext cx="3280270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ACCURACY 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340462" y="7186654"/>
            <a:ext cx="3280270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PRECISION  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40462" y="8103593"/>
            <a:ext cx="3280270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RMSE        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340462" y="9125307"/>
            <a:ext cx="3280270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F-SCORE    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151348" y="7156556"/>
            <a:ext cx="3280270" cy="3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96.75%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151348" y="8226270"/>
            <a:ext cx="3280270" cy="3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62%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151348" y="9127134"/>
            <a:ext cx="3280270" cy="3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0.935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971842" y="8024346"/>
            <a:ext cx="3280270" cy="3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71%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971842" y="6184365"/>
            <a:ext cx="3280270" cy="3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98.65%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971842" y="7205704"/>
            <a:ext cx="3280270" cy="3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99.2%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971842" y="9127134"/>
            <a:ext cx="3280270" cy="3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0.981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08970" y="609650"/>
            <a:ext cx="1855810" cy="1821014"/>
          </a:xfrm>
          <a:custGeom>
            <a:avLst/>
            <a:gdLst/>
            <a:ahLst/>
            <a:cxnLst/>
            <a:rect r="r" b="b" t="t" l="l"/>
            <a:pathLst>
              <a:path h="1821014" w="1855810">
                <a:moveTo>
                  <a:pt x="0" y="0"/>
                </a:moveTo>
                <a:lnTo>
                  <a:pt x="1855810" y="0"/>
                </a:lnTo>
                <a:lnTo>
                  <a:pt x="1855810" y="1821014"/>
                </a:lnTo>
                <a:lnTo>
                  <a:pt x="0" y="1821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80774" y="3134304"/>
            <a:ext cx="1433068" cy="1433068"/>
            <a:chOff x="0" y="0"/>
            <a:chExt cx="638434" cy="6384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923585" y="3264491"/>
            <a:ext cx="1433068" cy="1433068"/>
            <a:chOff x="0" y="0"/>
            <a:chExt cx="638434" cy="6384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710932" y="3199398"/>
            <a:ext cx="1433068" cy="1433068"/>
            <a:chOff x="0" y="0"/>
            <a:chExt cx="638434" cy="6384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53744" y="3329585"/>
            <a:ext cx="1433068" cy="1433068"/>
            <a:chOff x="0" y="0"/>
            <a:chExt cx="638434" cy="63843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341091" y="3264491"/>
            <a:ext cx="1433068" cy="1433068"/>
            <a:chOff x="0" y="0"/>
            <a:chExt cx="638434" cy="6384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183902" y="3394678"/>
            <a:ext cx="1433068" cy="1433068"/>
            <a:chOff x="0" y="0"/>
            <a:chExt cx="638434" cy="63843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080774" y="3571843"/>
            <a:ext cx="1065355" cy="818365"/>
          </a:xfrm>
          <a:custGeom>
            <a:avLst/>
            <a:gdLst/>
            <a:ahLst/>
            <a:cxnLst/>
            <a:rect r="r" b="b" t="t" l="l"/>
            <a:pathLst>
              <a:path h="818365" w="1065355">
                <a:moveTo>
                  <a:pt x="0" y="0"/>
                </a:moveTo>
                <a:lnTo>
                  <a:pt x="1065354" y="0"/>
                </a:lnTo>
                <a:lnTo>
                  <a:pt x="1065354" y="818365"/>
                </a:lnTo>
                <a:lnTo>
                  <a:pt x="0" y="818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710932" y="3510929"/>
            <a:ext cx="1070381" cy="1070381"/>
          </a:xfrm>
          <a:custGeom>
            <a:avLst/>
            <a:gdLst/>
            <a:ahLst/>
            <a:cxnLst/>
            <a:rect r="r" b="b" t="t" l="l"/>
            <a:pathLst>
              <a:path h="1070381" w="1070381">
                <a:moveTo>
                  <a:pt x="0" y="0"/>
                </a:moveTo>
                <a:lnTo>
                  <a:pt x="1070381" y="0"/>
                </a:lnTo>
                <a:lnTo>
                  <a:pt x="1070381" y="1070380"/>
                </a:lnTo>
                <a:lnTo>
                  <a:pt x="0" y="10703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456854" y="3633601"/>
            <a:ext cx="887164" cy="955223"/>
          </a:xfrm>
          <a:custGeom>
            <a:avLst/>
            <a:gdLst/>
            <a:ahLst/>
            <a:cxnLst/>
            <a:rect r="r" b="b" t="t" l="l"/>
            <a:pathLst>
              <a:path h="955223" w="887164">
                <a:moveTo>
                  <a:pt x="0" y="0"/>
                </a:moveTo>
                <a:lnTo>
                  <a:pt x="887164" y="0"/>
                </a:lnTo>
                <a:lnTo>
                  <a:pt x="887164" y="955223"/>
                </a:lnTo>
                <a:lnTo>
                  <a:pt x="0" y="9552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052615" y="8229600"/>
            <a:ext cx="4182770" cy="4114800"/>
          </a:xfrm>
          <a:custGeom>
            <a:avLst/>
            <a:gdLst/>
            <a:ahLst/>
            <a:cxnLst/>
            <a:rect r="r" b="b" t="t" l="l"/>
            <a:pathLst>
              <a:path h="4114800" w="418277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1017481" y="9244777"/>
            <a:ext cx="4581201" cy="1042223"/>
          </a:xfrm>
          <a:custGeom>
            <a:avLst/>
            <a:gdLst/>
            <a:ahLst/>
            <a:cxnLst/>
            <a:rect r="r" b="b" t="t" l="l"/>
            <a:pathLst>
              <a:path h="1042223" w="4581201">
                <a:moveTo>
                  <a:pt x="0" y="0"/>
                </a:moveTo>
                <a:lnTo>
                  <a:pt x="4581201" y="0"/>
                </a:lnTo>
                <a:lnTo>
                  <a:pt x="4581201" y="1042223"/>
                </a:lnTo>
                <a:lnTo>
                  <a:pt x="0" y="10422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6323529" y="938320"/>
            <a:ext cx="7655501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INNOVATIONS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23585" y="5058206"/>
            <a:ext cx="3280270" cy="50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FEATURES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503865" y="5058206"/>
            <a:ext cx="3280270" cy="50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FEATURES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084145" y="5058206"/>
            <a:ext cx="3280270" cy="50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FEATURES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4721535" y="9258300"/>
            <a:ext cx="4581201" cy="1042223"/>
          </a:xfrm>
          <a:custGeom>
            <a:avLst/>
            <a:gdLst/>
            <a:ahLst/>
            <a:cxnLst/>
            <a:rect r="r" b="b" t="t" l="l"/>
            <a:pathLst>
              <a:path h="1042223" w="4581201">
                <a:moveTo>
                  <a:pt x="0" y="0"/>
                </a:moveTo>
                <a:lnTo>
                  <a:pt x="4581201" y="0"/>
                </a:lnTo>
                <a:lnTo>
                  <a:pt x="4581201" y="1042223"/>
                </a:lnTo>
                <a:lnTo>
                  <a:pt x="0" y="10422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595273" y="5956029"/>
            <a:ext cx="3837137" cy="160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6504" indent="-198252" lvl="1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Semi-Bold"/>
              </a:rPr>
              <a:t>Real-Time Detection</a:t>
            </a:r>
          </a:p>
          <a:p>
            <a:pPr algn="just" marL="396504" indent="-198252" lvl="1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Semi-Bold"/>
              </a:rPr>
              <a:t>Multi-Modal Sensing</a:t>
            </a:r>
          </a:p>
          <a:p>
            <a:pPr algn="just" marL="396504" indent="-198252" lvl="1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Semi-Bold"/>
              </a:rPr>
              <a:t>Adaptive AI</a:t>
            </a:r>
          </a:p>
          <a:p>
            <a:pPr algn="just">
              <a:lnSpc>
                <a:spcPts val="2571"/>
              </a:lnSpc>
            </a:pPr>
          </a:p>
          <a:p>
            <a:pPr algn="just">
              <a:lnSpc>
                <a:spcPts val="2571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225431" y="5889354"/>
            <a:ext cx="3837137" cy="1610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6504" indent="-198252" lvl="1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Bold"/>
              </a:rPr>
              <a:t>Seamless Integration</a:t>
            </a:r>
          </a:p>
          <a:p>
            <a:pPr algn="just" marL="396504" indent="-198252" lvl="1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Bold"/>
              </a:rPr>
              <a:t>Privacy and Data Security</a:t>
            </a:r>
          </a:p>
          <a:p>
            <a:pPr algn="just" marL="396504" indent="-198252" lvl="1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Bold"/>
              </a:rPr>
              <a:t>Scalability</a:t>
            </a:r>
          </a:p>
          <a:p>
            <a:pPr algn="just">
              <a:lnSpc>
                <a:spcPts val="2571"/>
              </a:lnSpc>
            </a:pPr>
          </a:p>
          <a:p>
            <a:pPr algn="just">
              <a:lnSpc>
                <a:spcPts val="2571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2698401" y="5889354"/>
            <a:ext cx="3837137" cy="225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6504" indent="-198252" lvl="1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Bold"/>
              </a:rPr>
              <a:t>User-Friendly Interface</a:t>
            </a:r>
          </a:p>
          <a:p>
            <a:pPr algn="just" marL="396504" indent="-198252" lvl="1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Bold"/>
              </a:rPr>
              <a:t>Customized Alerts</a:t>
            </a:r>
          </a:p>
          <a:p>
            <a:pPr algn="just" marL="396504" indent="-198252" lvl="1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Bold"/>
              </a:rPr>
              <a:t>Energy Efficiency</a:t>
            </a:r>
          </a:p>
          <a:p>
            <a:pPr algn="just">
              <a:lnSpc>
                <a:spcPts val="2571"/>
              </a:lnSpc>
            </a:pPr>
          </a:p>
          <a:p>
            <a:pPr algn="just">
              <a:lnSpc>
                <a:spcPts val="2571"/>
              </a:lnSpc>
            </a:pPr>
          </a:p>
          <a:p>
            <a:pPr algn="just">
              <a:lnSpc>
                <a:spcPts val="2571"/>
              </a:lnSpc>
            </a:pPr>
          </a:p>
          <a:p>
            <a:pPr algn="just">
              <a:lnSpc>
                <a:spcPts val="2571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88422" y="222403"/>
            <a:ext cx="11111156" cy="9842193"/>
          </a:xfrm>
          <a:custGeom>
            <a:avLst/>
            <a:gdLst/>
            <a:ahLst/>
            <a:cxnLst/>
            <a:rect r="r" b="b" t="t" l="l"/>
            <a:pathLst>
              <a:path h="9842193" w="11111156">
                <a:moveTo>
                  <a:pt x="0" y="0"/>
                </a:moveTo>
                <a:lnTo>
                  <a:pt x="11111156" y="0"/>
                </a:lnTo>
                <a:lnTo>
                  <a:pt x="11111156" y="9842194"/>
                </a:lnTo>
                <a:lnTo>
                  <a:pt x="0" y="9842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16249" y="895350"/>
            <a:ext cx="8497408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FUTURE SCOPE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5063" y="2333229"/>
            <a:ext cx="6985389" cy="4494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ADVANCED SENSOR INTEGRATION</a:t>
            </a:r>
          </a:p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AI and ML Advancements</a:t>
            </a:r>
          </a:p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Edge Computing Optimization</a:t>
            </a:r>
          </a:p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IoT and Connectivity</a:t>
            </a:r>
          </a:p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Personalized Alerts</a:t>
            </a:r>
          </a:p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Predictive Analytics</a:t>
            </a:r>
          </a:p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AI-Powered Driver Assistance</a:t>
            </a:r>
          </a:p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Behavioral Biometrics</a:t>
            </a:r>
          </a:p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Global Expansion</a:t>
            </a:r>
          </a:p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Fleet Management Integration</a:t>
            </a:r>
          </a:p>
          <a:p>
            <a:pPr>
              <a:lnSpc>
                <a:spcPts val="323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75063" y="6779871"/>
            <a:ext cx="12684451" cy="2446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4"/>
              </a:lnSpc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FINANCIAL PROJECTIONS:</a:t>
            </a:r>
          </a:p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Revenue projections for the next 3-5 years indicate steady growth, with expected annual revenues of $7.1B by Year 2028.</a:t>
            </a:r>
          </a:p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Cost structure includes R&amp;D, marketing, and operational expenses, with profitability expected by Year 2030.</a:t>
            </a:r>
          </a:p>
          <a:p>
            <a:pPr>
              <a:lnSpc>
                <a:spcPts val="3234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01619" y="6685712"/>
            <a:ext cx="3286381" cy="3866910"/>
          </a:xfrm>
          <a:custGeom>
            <a:avLst/>
            <a:gdLst/>
            <a:ahLst/>
            <a:cxnLst/>
            <a:rect r="r" b="b" t="t" l="l"/>
            <a:pathLst>
              <a:path h="3866910" w="3286381">
                <a:moveTo>
                  <a:pt x="0" y="0"/>
                </a:moveTo>
                <a:lnTo>
                  <a:pt x="3286381" y="0"/>
                </a:lnTo>
                <a:lnTo>
                  <a:pt x="3286381" y="3866910"/>
                </a:lnTo>
                <a:lnTo>
                  <a:pt x="0" y="386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10805" y="4016039"/>
            <a:ext cx="4272443" cy="5242261"/>
          </a:xfrm>
          <a:custGeom>
            <a:avLst/>
            <a:gdLst/>
            <a:ahLst/>
            <a:cxnLst/>
            <a:rect r="r" b="b" t="t" l="l"/>
            <a:pathLst>
              <a:path h="5242261" w="4272443">
                <a:moveTo>
                  <a:pt x="0" y="0"/>
                </a:moveTo>
                <a:lnTo>
                  <a:pt x="4272443" y="0"/>
                </a:lnTo>
                <a:lnTo>
                  <a:pt x="4272443" y="5242261"/>
                </a:lnTo>
                <a:lnTo>
                  <a:pt x="0" y="524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88903" y="1028700"/>
            <a:ext cx="4394345" cy="6124523"/>
          </a:xfrm>
          <a:custGeom>
            <a:avLst/>
            <a:gdLst/>
            <a:ahLst/>
            <a:cxnLst/>
            <a:rect r="r" b="b" t="t" l="l"/>
            <a:pathLst>
              <a:path h="6124523" w="4394345">
                <a:moveTo>
                  <a:pt x="0" y="0"/>
                </a:moveTo>
                <a:lnTo>
                  <a:pt x="4394345" y="0"/>
                </a:lnTo>
                <a:lnTo>
                  <a:pt x="4394345" y="6124523"/>
                </a:lnTo>
                <a:lnTo>
                  <a:pt x="0" y="6124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91385" y="3046697"/>
            <a:ext cx="4182770" cy="4114800"/>
          </a:xfrm>
          <a:custGeom>
            <a:avLst/>
            <a:gdLst/>
            <a:ahLst/>
            <a:cxnLst/>
            <a:rect r="r" b="b" t="t" l="l"/>
            <a:pathLst>
              <a:path h="4114800" w="418277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56062" y="2466820"/>
            <a:ext cx="6187938" cy="1309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35"/>
              </a:lnSpc>
            </a:pPr>
            <a:r>
              <a:rPr lang="en-US" sz="7596">
                <a:solidFill>
                  <a:srgbClr val="92DCEF"/>
                </a:solidFill>
                <a:latin typeface="Mokoto"/>
              </a:rPr>
              <a:t>Thanks!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001619" y="-711833"/>
            <a:ext cx="3286381" cy="3866910"/>
          </a:xfrm>
          <a:custGeom>
            <a:avLst/>
            <a:gdLst/>
            <a:ahLst/>
            <a:cxnLst/>
            <a:rect r="r" b="b" t="t" l="l"/>
            <a:pathLst>
              <a:path h="3866910" w="3286381">
                <a:moveTo>
                  <a:pt x="0" y="0"/>
                </a:moveTo>
                <a:lnTo>
                  <a:pt x="3286381" y="0"/>
                </a:lnTo>
                <a:lnTo>
                  <a:pt x="3286381" y="3866909"/>
                </a:lnTo>
                <a:lnTo>
                  <a:pt x="0" y="3866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1807" y="2904075"/>
            <a:ext cx="19874105" cy="3347202"/>
            <a:chOff x="0" y="0"/>
            <a:chExt cx="5439065" cy="916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9065" cy="916049"/>
            </a:xfrm>
            <a:custGeom>
              <a:avLst/>
              <a:gdLst/>
              <a:ahLst/>
              <a:cxnLst/>
              <a:rect r="r" b="b" t="t" l="l"/>
              <a:pathLst>
                <a:path h="916049" w="5439065">
                  <a:moveTo>
                    <a:pt x="0" y="0"/>
                  </a:moveTo>
                  <a:lnTo>
                    <a:pt x="5439065" y="0"/>
                  </a:lnTo>
                  <a:lnTo>
                    <a:pt x="5439065" y="916049"/>
                  </a:lnTo>
                  <a:lnTo>
                    <a:pt x="0" y="916049"/>
                  </a:lnTo>
                  <a:close/>
                </a:path>
              </a:pathLst>
            </a:custGeom>
            <a:solidFill>
              <a:srgbClr val="1807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2848" y="4337761"/>
            <a:ext cx="3481495" cy="3481495"/>
            <a:chOff x="0" y="0"/>
            <a:chExt cx="4641994" cy="46419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41994" cy="4641994"/>
            </a:xfrm>
            <a:custGeom>
              <a:avLst/>
              <a:gdLst/>
              <a:ahLst/>
              <a:cxnLst/>
              <a:rect r="r" b="b" t="t" l="l"/>
              <a:pathLst>
                <a:path h="4641994" w="4641994">
                  <a:moveTo>
                    <a:pt x="0" y="0"/>
                  </a:moveTo>
                  <a:lnTo>
                    <a:pt x="4641994" y="0"/>
                  </a:lnTo>
                  <a:lnTo>
                    <a:pt x="4641994" y="4641994"/>
                  </a:lnTo>
                  <a:lnTo>
                    <a:pt x="0" y="464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375272" y="367663"/>
              <a:ext cx="3891450" cy="3891435"/>
              <a:chOff x="0" y="0"/>
              <a:chExt cx="6350000" cy="634997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4999" t="0" r="-24999" b="0"/>
                </a:stretch>
              </a:blip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5364616" y="4337761"/>
            <a:ext cx="3481495" cy="3481495"/>
            <a:chOff x="0" y="0"/>
            <a:chExt cx="4641994" cy="46419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41994" cy="4641994"/>
            </a:xfrm>
            <a:custGeom>
              <a:avLst/>
              <a:gdLst/>
              <a:ahLst/>
              <a:cxnLst/>
              <a:rect r="r" b="b" t="t" l="l"/>
              <a:pathLst>
                <a:path h="4641994" w="4641994">
                  <a:moveTo>
                    <a:pt x="0" y="0"/>
                  </a:moveTo>
                  <a:lnTo>
                    <a:pt x="4641994" y="0"/>
                  </a:lnTo>
                  <a:lnTo>
                    <a:pt x="4641994" y="4641994"/>
                  </a:lnTo>
                  <a:lnTo>
                    <a:pt x="0" y="464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358851" y="367663"/>
              <a:ext cx="3891450" cy="3891435"/>
              <a:chOff x="0" y="0"/>
              <a:chExt cx="6350000" cy="634997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9111938" y="4337761"/>
            <a:ext cx="3481495" cy="3481495"/>
            <a:chOff x="0" y="0"/>
            <a:chExt cx="4641994" cy="46419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41994" cy="4641994"/>
            </a:xfrm>
            <a:custGeom>
              <a:avLst/>
              <a:gdLst/>
              <a:ahLst/>
              <a:cxnLst/>
              <a:rect r="r" b="b" t="t" l="l"/>
              <a:pathLst>
                <a:path h="4641994" w="4641994">
                  <a:moveTo>
                    <a:pt x="0" y="0"/>
                  </a:moveTo>
                  <a:lnTo>
                    <a:pt x="4641994" y="0"/>
                  </a:lnTo>
                  <a:lnTo>
                    <a:pt x="4641994" y="4641994"/>
                  </a:lnTo>
                  <a:lnTo>
                    <a:pt x="0" y="464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375272" y="367663"/>
              <a:ext cx="3891450" cy="3891435"/>
              <a:chOff x="0" y="0"/>
              <a:chExt cx="6350000" cy="634997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5049" t="0" r="-5049" b="0"/>
                </a:stretch>
              </a:blipFill>
            </p:spPr>
          </p:sp>
        </p:grpSp>
      </p:grpSp>
      <p:grpSp>
        <p:nvGrpSpPr>
          <p:cNvPr name="Group 17" id="17"/>
          <p:cNvGrpSpPr/>
          <p:nvPr/>
        </p:nvGrpSpPr>
        <p:grpSpPr>
          <a:xfrm rot="0">
            <a:off x="12923426" y="4337761"/>
            <a:ext cx="3481495" cy="3481495"/>
            <a:chOff x="0" y="0"/>
            <a:chExt cx="4641994" cy="464199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641994" cy="4641994"/>
            </a:xfrm>
            <a:custGeom>
              <a:avLst/>
              <a:gdLst/>
              <a:ahLst/>
              <a:cxnLst/>
              <a:rect r="r" b="b" t="t" l="l"/>
              <a:pathLst>
                <a:path h="4641994" w="4641994">
                  <a:moveTo>
                    <a:pt x="0" y="0"/>
                  </a:moveTo>
                  <a:lnTo>
                    <a:pt x="4641994" y="0"/>
                  </a:lnTo>
                  <a:lnTo>
                    <a:pt x="4641994" y="4641994"/>
                  </a:lnTo>
                  <a:lnTo>
                    <a:pt x="0" y="464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359784" y="367663"/>
              <a:ext cx="3891450" cy="3891435"/>
              <a:chOff x="0" y="0"/>
              <a:chExt cx="6350000" cy="634997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-3399" r="0" b="-3399"/>
                </a:stretch>
              </a:blipFill>
            </p:spPr>
          </p:sp>
        </p:grpSp>
      </p:grpSp>
      <p:sp>
        <p:nvSpPr>
          <p:cNvPr name="Freeform 21" id="21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918833" y="2161581"/>
            <a:ext cx="7592066" cy="107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1"/>
              </a:lnSpc>
            </a:pPr>
            <a:r>
              <a:rPr lang="en-US" sz="8051">
                <a:solidFill>
                  <a:srgbClr val="FFFFFF"/>
                </a:solidFill>
                <a:latin typeface="Mokoto"/>
              </a:rPr>
              <a:t>Our Team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15994" y="8064958"/>
            <a:ext cx="3409182" cy="39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 Bold"/>
              </a:rPr>
              <a:t>Yuvraj Yash Garg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34056" y="8491366"/>
            <a:ext cx="2373060" cy="35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Kollektif"/>
              </a:rPr>
              <a:t>( Team Lead 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519415" y="8064958"/>
            <a:ext cx="3288491" cy="39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 Bold"/>
              </a:rPr>
              <a:t>Anshika Tiwari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918833" y="8491366"/>
            <a:ext cx="2373060" cy="35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Kollektif"/>
              </a:rPr>
              <a:t>Secretory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68761" y="8064958"/>
            <a:ext cx="2918588" cy="39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 Bold"/>
              </a:rPr>
              <a:t>Sahil Keshari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204212" y="8064958"/>
            <a:ext cx="2907640" cy="39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 Bold"/>
              </a:rPr>
              <a:t>Priyanshu Srivastava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101863" y="8885264"/>
            <a:ext cx="2637446" cy="35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Kollektif"/>
              </a:rPr>
              <a:t>Member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101863" y="9279163"/>
            <a:ext cx="2637446" cy="35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Kollektif"/>
              </a:rPr>
              <a:t>IEEE SB RKGIT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101863" y="9673061"/>
            <a:ext cx="2637446" cy="35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Kollektif"/>
              </a:rPr>
              <a:t> UP SECTION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918833" y="8885264"/>
            <a:ext cx="2373060" cy="35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Kollektif"/>
              </a:rPr>
              <a:t>IEEE SB RKGIT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918833" y="9279163"/>
            <a:ext cx="2373060" cy="35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Kollektif"/>
              </a:rPr>
              <a:t>UP SECTION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93392" y="8457054"/>
            <a:ext cx="2918588" cy="39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"/>
              </a:rPr>
              <a:t>Robotics Engineer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416880" y="8481841"/>
            <a:ext cx="2907640" cy="39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"/>
              </a:rPr>
              <a:t>AI Engineer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368761" y="8927153"/>
            <a:ext cx="3224672" cy="39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"/>
              </a:rPr>
              <a:t>Final Year  CSE - AI/ML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215719" y="9393463"/>
            <a:ext cx="3224672" cy="39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"/>
              </a:rPr>
              <a:t>RKGIT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051838" y="8927153"/>
            <a:ext cx="3224672" cy="39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"/>
              </a:rPr>
              <a:t>Final Year  CSE - AI/ML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051838" y="9428487"/>
            <a:ext cx="3224672" cy="39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"/>
              </a:rPr>
              <a:t>RKGIT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7265" y="2166071"/>
            <a:ext cx="7315200" cy="1316736"/>
          </a:xfrm>
          <a:custGeom>
            <a:avLst/>
            <a:gdLst/>
            <a:ahLst/>
            <a:cxnLst/>
            <a:rect r="r" b="b" t="t" l="l"/>
            <a:pathLst>
              <a:path h="1316736" w="7315200">
                <a:moveTo>
                  <a:pt x="0" y="0"/>
                </a:moveTo>
                <a:lnTo>
                  <a:pt x="7315200" y="0"/>
                </a:lnTo>
                <a:lnTo>
                  <a:pt x="7315200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961129" y="8599932"/>
            <a:ext cx="7315200" cy="1316736"/>
          </a:xfrm>
          <a:custGeom>
            <a:avLst/>
            <a:gdLst/>
            <a:ahLst/>
            <a:cxnLst/>
            <a:rect r="r" b="b" t="t" l="l"/>
            <a:pathLst>
              <a:path h="1316736" w="7315200">
                <a:moveTo>
                  <a:pt x="0" y="1316736"/>
                </a:moveTo>
                <a:lnTo>
                  <a:pt x="7315200" y="1316736"/>
                </a:lnTo>
                <a:lnTo>
                  <a:pt x="7315200" y="0"/>
                </a:lnTo>
                <a:lnTo>
                  <a:pt x="0" y="0"/>
                </a:lnTo>
                <a:lnTo>
                  <a:pt x="0" y="131673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55814" y="3066566"/>
            <a:ext cx="5553819" cy="1849817"/>
            <a:chOff x="0" y="0"/>
            <a:chExt cx="1462734" cy="4871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2734" cy="487195"/>
            </a:xfrm>
            <a:custGeom>
              <a:avLst/>
              <a:gdLst/>
              <a:ahLst/>
              <a:cxnLst/>
              <a:rect r="r" b="b" t="t" l="l"/>
              <a:pathLst>
                <a:path h="487195" w="1462734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459315"/>
                  </a:lnTo>
                  <a:cubicBezTo>
                    <a:pt x="1462734" y="474713"/>
                    <a:pt x="1450252" y="487195"/>
                    <a:pt x="1434854" y="487195"/>
                  </a:cubicBezTo>
                  <a:lnTo>
                    <a:pt x="27880" y="487195"/>
                  </a:lnTo>
                  <a:cubicBezTo>
                    <a:pt x="12482" y="487195"/>
                    <a:pt x="0" y="474713"/>
                    <a:pt x="0" y="459315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648188" y="895350"/>
            <a:ext cx="10991624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TABLE OF CONTENT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455814" y="5237953"/>
            <a:ext cx="5553819" cy="1840292"/>
            <a:chOff x="0" y="0"/>
            <a:chExt cx="1462734" cy="4846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62734" cy="484686"/>
            </a:xfrm>
            <a:custGeom>
              <a:avLst/>
              <a:gdLst/>
              <a:ahLst/>
              <a:cxnLst/>
              <a:rect r="r" b="b" t="t" l="l"/>
              <a:pathLst>
                <a:path h="484686" w="1462734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456806"/>
                  </a:lnTo>
                  <a:cubicBezTo>
                    <a:pt x="1462734" y="472204"/>
                    <a:pt x="1450252" y="484686"/>
                    <a:pt x="1434854" y="484686"/>
                  </a:cubicBezTo>
                  <a:lnTo>
                    <a:pt x="27880" y="484686"/>
                  </a:lnTo>
                  <a:cubicBezTo>
                    <a:pt x="12482" y="484686"/>
                    <a:pt x="0" y="472204"/>
                    <a:pt x="0" y="456806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079201" y="5261124"/>
            <a:ext cx="5553819" cy="1840292"/>
            <a:chOff x="0" y="0"/>
            <a:chExt cx="1462734" cy="48468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62734" cy="484686"/>
            </a:xfrm>
            <a:custGeom>
              <a:avLst/>
              <a:gdLst/>
              <a:ahLst/>
              <a:cxnLst/>
              <a:rect r="r" b="b" t="t" l="l"/>
              <a:pathLst>
                <a:path h="484686" w="1462734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456806"/>
                  </a:lnTo>
                  <a:cubicBezTo>
                    <a:pt x="1462734" y="472204"/>
                    <a:pt x="1450252" y="484686"/>
                    <a:pt x="1434854" y="484686"/>
                  </a:cubicBezTo>
                  <a:lnTo>
                    <a:pt x="27880" y="484686"/>
                  </a:lnTo>
                  <a:cubicBezTo>
                    <a:pt x="12482" y="484686"/>
                    <a:pt x="0" y="472204"/>
                    <a:pt x="0" y="456806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745900" y="3504448"/>
            <a:ext cx="1354739" cy="123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45"/>
              </a:lnSpc>
            </a:pPr>
            <a:r>
              <a:rPr lang="en-US" sz="7175">
                <a:solidFill>
                  <a:srgbClr val="003845"/>
                </a:solidFill>
                <a:latin typeface="Mokoto"/>
              </a:rPr>
              <a:t>01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079201" y="3008810"/>
            <a:ext cx="5553819" cy="1963865"/>
            <a:chOff x="0" y="0"/>
            <a:chExt cx="1462734" cy="5172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62734" cy="517232"/>
            </a:xfrm>
            <a:custGeom>
              <a:avLst/>
              <a:gdLst/>
              <a:ahLst/>
              <a:cxnLst/>
              <a:rect r="r" b="b" t="t" l="l"/>
              <a:pathLst>
                <a:path h="517232" w="1462734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489352"/>
                  </a:lnTo>
                  <a:cubicBezTo>
                    <a:pt x="1462734" y="504750"/>
                    <a:pt x="1450252" y="517232"/>
                    <a:pt x="1434854" y="517232"/>
                  </a:cubicBezTo>
                  <a:lnTo>
                    <a:pt x="27880" y="517232"/>
                  </a:lnTo>
                  <a:cubicBezTo>
                    <a:pt x="12482" y="517232"/>
                    <a:pt x="0" y="504750"/>
                    <a:pt x="0" y="489352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303530" y="3552073"/>
            <a:ext cx="1626187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003845"/>
                </a:solidFill>
                <a:latin typeface="Mokoto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88750" y="5599432"/>
            <a:ext cx="1566723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003845"/>
                </a:solidFill>
                <a:latin typeface="Mokoto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03530" y="5708531"/>
            <a:ext cx="1566723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003845"/>
                </a:solidFill>
                <a:latin typeface="Mokoto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12623" y="3460054"/>
            <a:ext cx="4497472" cy="1281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9"/>
              </a:lnSpc>
            </a:pPr>
            <a:r>
              <a:rPr lang="en-US" sz="3707">
                <a:solidFill>
                  <a:srgbClr val="003845"/>
                </a:solidFill>
                <a:latin typeface="Montserrat Bold"/>
              </a:rPr>
              <a:t>Problem Statement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312623" y="5557700"/>
            <a:ext cx="329901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3845"/>
                </a:solidFill>
                <a:latin typeface="Montserrat Bold"/>
              </a:rPr>
              <a:t>Market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3845"/>
                </a:solidFill>
                <a:latin typeface="Montserrat Bold"/>
              </a:rPr>
              <a:t>Prospectus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70254" y="5558391"/>
            <a:ext cx="279358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3845"/>
                </a:solidFill>
                <a:latin typeface="Montserrat Bold"/>
              </a:rPr>
              <a:t>Technical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3845"/>
                </a:solidFill>
                <a:latin typeface="Montserrat Bold"/>
              </a:rPr>
              <a:t>Overview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29717" y="3460054"/>
            <a:ext cx="3251964" cy="117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34"/>
              </a:lnSpc>
            </a:pPr>
            <a:r>
              <a:rPr lang="en-US" sz="3381">
                <a:solidFill>
                  <a:srgbClr val="003845"/>
                </a:solidFill>
                <a:latin typeface="Montserrat Bold"/>
              </a:rPr>
              <a:t>Idea</a:t>
            </a:r>
          </a:p>
          <a:p>
            <a:pPr>
              <a:lnSpc>
                <a:spcPts val="4734"/>
              </a:lnSpc>
            </a:pPr>
            <a:r>
              <a:rPr lang="en-US" sz="3381">
                <a:solidFill>
                  <a:srgbClr val="003845"/>
                </a:solidFill>
                <a:latin typeface="Montserrat Bold"/>
              </a:rPr>
              <a:t>Overview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2455814" y="7573545"/>
            <a:ext cx="5553819" cy="1840292"/>
            <a:chOff x="0" y="0"/>
            <a:chExt cx="1462734" cy="48468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62734" cy="484686"/>
            </a:xfrm>
            <a:custGeom>
              <a:avLst/>
              <a:gdLst/>
              <a:ahLst/>
              <a:cxnLst/>
              <a:rect r="r" b="b" t="t" l="l"/>
              <a:pathLst>
                <a:path h="484686" w="1462734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456806"/>
                  </a:lnTo>
                  <a:cubicBezTo>
                    <a:pt x="1462734" y="472204"/>
                    <a:pt x="1450252" y="484686"/>
                    <a:pt x="1434854" y="484686"/>
                  </a:cubicBezTo>
                  <a:lnTo>
                    <a:pt x="27880" y="484686"/>
                  </a:lnTo>
                  <a:cubicBezTo>
                    <a:pt x="12482" y="484686"/>
                    <a:pt x="0" y="472204"/>
                    <a:pt x="0" y="456806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079201" y="7573545"/>
            <a:ext cx="5553819" cy="1840292"/>
            <a:chOff x="0" y="0"/>
            <a:chExt cx="1462734" cy="48468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62734" cy="484686"/>
            </a:xfrm>
            <a:custGeom>
              <a:avLst/>
              <a:gdLst/>
              <a:ahLst/>
              <a:cxnLst/>
              <a:rect r="r" b="b" t="t" l="l"/>
              <a:pathLst>
                <a:path h="484686" w="1462734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456806"/>
                  </a:lnTo>
                  <a:cubicBezTo>
                    <a:pt x="1462734" y="472204"/>
                    <a:pt x="1450252" y="484686"/>
                    <a:pt x="1434854" y="484686"/>
                  </a:cubicBezTo>
                  <a:lnTo>
                    <a:pt x="27880" y="484686"/>
                  </a:lnTo>
                  <a:cubicBezTo>
                    <a:pt x="12482" y="484686"/>
                    <a:pt x="0" y="472204"/>
                    <a:pt x="0" y="456806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2745900" y="8018094"/>
            <a:ext cx="1566723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003845"/>
                </a:solidFill>
                <a:latin typeface="Mokoto"/>
              </a:rPr>
              <a:t>05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303530" y="7911854"/>
            <a:ext cx="1566723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003845"/>
                </a:solidFill>
                <a:latin typeface="Mokoto"/>
              </a:rPr>
              <a:t>06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255473" y="7992645"/>
            <a:ext cx="3963453" cy="69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18"/>
              </a:lnSpc>
            </a:pPr>
            <a:r>
              <a:rPr lang="en-US" sz="4084">
                <a:solidFill>
                  <a:srgbClr val="003845"/>
                </a:solidFill>
                <a:latin typeface="Montserrat Bold"/>
              </a:rPr>
              <a:t>Execution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929717" y="7796741"/>
            <a:ext cx="279358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3845"/>
                </a:solidFill>
                <a:latin typeface="Montserrat Bold"/>
              </a:rPr>
              <a:t>Future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3845"/>
                </a:solidFill>
                <a:latin typeface="Montserrat Bold"/>
              </a:rPr>
              <a:t>Scope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52151" y="2842658"/>
            <a:ext cx="12841891" cy="8443543"/>
          </a:xfrm>
          <a:custGeom>
            <a:avLst/>
            <a:gdLst/>
            <a:ahLst/>
            <a:cxnLst/>
            <a:rect r="r" b="b" t="t" l="l"/>
            <a:pathLst>
              <a:path h="8443543" w="12841891">
                <a:moveTo>
                  <a:pt x="0" y="0"/>
                </a:moveTo>
                <a:lnTo>
                  <a:pt x="12841891" y="0"/>
                </a:lnTo>
                <a:lnTo>
                  <a:pt x="12841891" y="8443543"/>
                </a:lnTo>
                <a:lnTo>
                  <a:pt x="0" y="8443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150147" y="1085850"/>
            <a:ext cx="5330557" cy="10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Heavy"/>
              </a:rPr>
              <a:t>Our Vision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63480" y="2495771"/>
            <a:ext cx="619582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"Our mission is to revolutionize road safety by leveraging advanced AI technology."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799094" y="4882319"/>
            <a:ext cx="6425164" cy="4297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64"/>
              </a:lnSpc>
            </a:pPr>
            <a:r>
              <a:rPr lang="en-US" sz="3760">
                <a:solidFill>
                  <a:srgbClr val="FFFFFF"/>
                </a:solidFill>
                <a:latin typeface="Open Sans Bold"/>
              </a:rPr>
              <a:t>Long Term Goals :-</a:t>
            </a:r>
          </a:p>
          <a:p>
            <a:pPr algn="just">
              <a:lnSpc>
                <a:spcPts val="5264"/>
              </a:lnSpc>
            </a:pPr>
          </a:p>
          <a:p>
            <a:pPr algn="just" marL="453385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Open Sans Bold"/>
              </a:rPr>
              <a:t>To drastically reduce the number of accidents caused by driver drowsiness and fatigue.</a:t>
            </a:r>
          </a:p>
          <a:p>
            <a:pPr algn="just" marL="453385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Open Sans Bold"/>
              </a:rPr>
              <a:t>To make road travel safer for all by preventing accidents before they happen.</a:t>
            </a:r>
          </a:p>
          <a:p>
            <a:pPr algn="just" marL="453385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Open Sans Bold"/>
              </a:rPr>
              <a:t>To create a world where AI-driven technology actively protects and assists drivers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9604" y="7056948"/>
            <a:ext cx="4320000" cy="4114800"/>
          </a:xfrm>
          <a:custGeom>
            <a:avLst/>
            <a:gdLst/>
            <a:ahLst/>
            <a:cxnLst/>
            <a:rect r="r" b="b" t="t" l="l"/>
            <a:pathLst>
              <a:path h="4114800" w="43200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8050" y="2777707"/>
            <a:ext cx="1855810" cy="1821014"/>
          </a:xfrm>
          <a:custGeom>
            <a:avLst/>
            <a:gdLst/>
            <a:ahLst/>
            <a:cxnLst/>
            <a:rect r="r" b="b" t="t" l="l"/>
            <a:pathLst>
              <a:path h="1821014" w="1855810">
                <a:moveTo>
                  <a:pt x="0" y="0"/>
                </a:moveTo>
                <a:lnTo>
                  <a:pt x="1855810" y="0"/>
                </a:lnTo>
                <a:lnTo>
                  <a:pt x="1855810" y="1821013"/>
                </a:lnTo>
                <a:lnTo>
                  <a:pt x="0" y="1821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76667" y="2294658"/>
            <a:ext cx="5998894" cy="4608125"/>
          </a:xfrm>
          <a:custGeom>
            <a:avLst/>
            <a:gdLst/>
            <a:ahLst/>
            <a:cxnLst/>
            <a:rect r="r" b="b" t="t" l="l"/>
            <a:pathLst>
              <a:path h="4608125" w="5998894">
                <a:moveTo>
                  <a:pt x="0" y="0"/>
                </a:moveTo>
                <a:lnTo>
                  <a:pt x="5998895" y="0"/>
                </a:lnTo>
                <a:lnTo>
                  <a:pt x="5998895" y="4608125"/>
                </a:lnTo>
                <a:lnTo>
                  <a:pt x="0" y="46081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84510" y="1671994"/>
            <a:ext cx="6738825" cy="207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84510" y="4053226"/>
            <a:ext cx="7935597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To Develop a Machine Learning/Deep Learning algorithm capable of analyzing video feeds from an in-car camera and accurately detecting instances of driver drowsiness, unease, or sleepiness. The goal is to create a complete prototype that can be integrated into vehicles to enhance road safety.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8375" y="3106376"/>
            <a:ext cx="1455160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01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9604" y="7056948"/>
            <a:ext cx="4320000" cy="4114800"/>
          </a:xfrm>
          <a:custGeom>
            <a:avLst/>
            <a:gdLst/>
            <a:ahLst/>
            <a:cxnLst/>
            <a:rect r="r" b="b" t="t" l="l"/>
            <a:pathLst>
              <a:path h="4114800" w="43200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07846" y="-702922"/>
            <a:ext cx="2877925" cy="2823964"/>
          </a:xfrm>
          <a:custGeom>
            <a:avLst/>
            <a:gdLst/>
            <a:ahLst/>
            <a:cxnLst/>
            <a:rect r="r" b="b" t="t" l="l"/>
            <a:pathLst>
              <a:path h="2823964" w="2877925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4607" y="1227075"/>
            <a:ext cx="7419618" cy="3875920"/>
          </a:xfrm>
          <a:custGeom>
            <a:avLst/>
            <a:gdLst/>
            <a:ahLst/>
            <a:cxnLst/>
            <a:rect r="r" b="b" t="t" l="l"/>
            <a:pathLst>
              <a:path h="3875920" w="7419618">
                <a:moveTo>
                  <a:pt x="0" y="0"/>
                </a:moveTo>
                <a:lnTo>
                  <a:pt x="7419618" y="0"/>
                </a:lnTo>
                <a:lnTo>
                  <a:pt x="7419618" y="3875920"/>
                </a:lnTo>
                <a:lnTo>
                  <a:pt x="0" y="38759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9145" y="5808247"/>
            <a:ext cx="6730543" cy="3769104"/>
          </a:xfrm>
          <a:custGeom>
            <a:avLst/>
            <a:gdLst/>
            <a:ahLst/>
            <a:cxnLst/>
            <a:rect r="r" b="b" t="t" l="l"/>
            <a:pathLst>
              <a:path h="3769104" w="6730543">
                <a:moveTo>
                  <a:pt x="0" y="0"/>
                </a:moveTo>
                <a:lnTo>
                  <a:pt x="6730543" y="0"/>
                </a:lnTo>
                <a:lnTo>
                  <a:pt x="6730543" y="3769104"/>
                </a:lnTo>
                <a:lnTo>
                  <a:pt x="0" y="37691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26931" y="3031685"/>
            <a:ext cx="9132369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TARGET MARKET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81563" y="4409712"/>
            <a:ext cx="8877737" cy="369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Our target market spans various industries, including automotive, transportation, logistics, and public transportation.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The total addressable market (TAM) for road safety solutions is estimated at $3.1B with a projected annual growth rate of 12.40%.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Increasing awareness of road safety, government regulations, and a growing demand for advanced safety features present a compelling market opportunity.</a:t>
            </a:r>
          </a:p>
          <a:p>
            <a:pPr algn="just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67828" y="-640152"/>
            <a:ext cx="3927377" cy="2149346"/>
          </a:xfrm>
          <a:custGeom>
            <a:avLst/>
            <a:gdLst/>
            <a:ahLst/>
            <a:cxnLst/>
            <a:rect r="r" b="b" t="t" l="l"/>
            <a:pathLst>
              <a:path h="2149346" w="3927377">
                <a:moveTo>
                  <a:pt x="0" y="0"/>
                </a:moveTo>
                <a:lnTo>
                  <a:pt x="3927377" y="0"/>
                </a:lnTo>
                <a:lnTo>
                  <a:pt x="3927377" y="2149347"/>
                </a:lnTo>
                <a:lnTo>
                  <a:pt x="0" y="2149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6197" y="8895357"/>
            <a:ext cx="3927377" cy="2149346"/>
          </a:xfrm>
          <a:custGeom>
            <a:avLst/>
            <a:gdLst/>
            <a:ahLst/>
            <a:cxnLst/>
            <a:rect r="r" b="b" t="t" l="l"/>
            <a:pathLst>
              <a:path h="2149346" w="3927377">
                <a:moveTo>
                  <a:pt x="0" y="0"/>
                </a:moveTo>
                <a:lnTo>
                  <a:pt x="3927377" y="0"/>
                </a:lnTo>
                <a:lnTo>
                  <a:pt x="3927377" y="2149346"/>
                </a:lnTo>
                <a:lnTo>
                  <a:pt x="0" y="214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01619" y="8895357"/>
            <a:ext cx="3286381" cy="3866910"/>
          </a:xfrm>
          <a:custGeom>
            <a:avLst/>
            <a:gdLst/>
            <a:ahLst/>
            <a:cxnLst/>
            <a:rect r="r" b="b" t="t" l="l"/>
            <a:pathLst>
              <a:path h="3866910" w="3286381">
                <a:moveTo>
                  <a:pt x="0" y="0"/>
                </a:moveTo>
                <a:lnTo>
                  <a:pt x="3286381" y="0"/>
                </a:lnTo>
                <a:lnTo>
                  <a:pt x="3286381" y="3866910"/>
                </a:lnTo>
                <a:lnTo>
                  <a:pt x="0" y="3866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85705" y="903673"/>
            <a:ext cx="5516589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415062"/>
            <a:ext cx="4875811" cy="444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ALERTEYE leverages state-of-the-art AI and deep learning algorithms to monitor driver behavior and detect signs of drowsiness, unease, or sleepiness.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Key features include real-time alerts, seamless integration into existing vehicle systems, and adaptability to diverse driving conditions.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706094" y="4415062"/>
            <a:ext cx="4875811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ALERTEYE engages drivers through unobtrusive alerts, such as audio warnings or haptic feedback, allowing them to regain focus and alertness. This proactive approach helps prevent accidents before they occur.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83489" y="4415062"/>
            <a:ext cx="4875811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 The user interface is designed to be intuitive for both drivers and fleet operators. It provides valuable insights into driver behavior and alerts, facilitating data-driven decision-making.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670867" y="2481950"/>
            <a:ext cx="1591477" cy="1561637"/>
          </a:xfrm>
          <a:custGeom>
            <a:avLst/>
            <a:gdLst/>
            <a:ahLst/>
            <a:cxnLst/>
            <a:rect r="r" b="b" t="t" l="l"/>
            <a:pathLst>
              <a:path h="1561637" w="1591477">
                <a:moveTo>
                  <a:pt x="0" y="0"/>
                </a:moveTo>
                <a:lnTo>
                  <a:pt x="1591477" y="0"/>
                </a:lnTo>
                <a:lnTo>
                  <a:pt x="1591477" y="1561637"/>
                </a:lnTo>
                <a:lnTo>
                  <a:pt x="0" y="156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48262" y="2481950"/>
            <a:ext cx="1591477" cy="1561637"/>
          </a:xfrm>
          <a:custGeom>
            <a:avLst/>
            <a:gdLst/>
            <a:ahLst/>
            <a:cxnLst/>
            <a:rect r="r" b="b" t="t" l="l"/>
            <a:pathLst>
              <a:path h="1561637" w="1591477">
                <a:moveTo>
                  <a:pt x="0" y="0"/>
                </a:moveTo>
                <a:lnTo>
                  <a:pt x="1591476" y="0"/>
                </a:lnTo>
                <a:lnTo>
                  <a:pt x="1591476" y="1561637"/>
                </a:lnTo>
                <a:lnTo>
                  <a:pt x="0" y="156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25656" y="2481950"/>
            <a:ext cx="1591477" cy="1561637"/>
          </a:xfrm>
          <a:custGeom>
            <a:avLst/>
            <a:gdLst/>
            <a:ahLst/>
            <a:cxnLst/>
            <a:rect r="r" b="b" t="t" l="l"/>
            <a:pathLst>
              <a:path h="1561637" w="1591477">
                <a:moveTo>
                  <a:pt x="0" y="0"/>
                </a:moveTo>
                <a:lnTo>
                  <a:pt x="1591477" y="0"/>
                </a:lnTo>
                <a:lnTo>
                  <a:pt x="1591477" y="1561637"/>
                </a:lnTo>
                <a:lnTo>
                  <a:pt x="0" y="156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127319" y="2642831"/>
            <a:ext cx="678574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04713" y="2642831"/>
            <a:ext cx="678574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82107" y="2642831"/>
            <a:ext cx="678574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06353" y="940548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195274" y="1191652"/>
            <a:ext cx="3706055" cy="3709947"/>
            <a:chOff x="0" y="0"/>
            <a:chExt cx="976080" cy="9771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6080" cy="977105"/>
            </a:xfrm>
            <a:custGeom>
              <a:avLst/>
              <a:gdLst/>
              <a:ahLst/>
              <a:cxnLst/>
              <a:rect r="r" b="b" t="t" l="l"/>
              <a:pathLst>
                <a:path h="977105" w="976080">
                  <a:moveTo>
                    <a:pt x="35513" y="0"/>
                  </a:moveTo>
                  <a:lnTo>
                    <a:pt x="940567" y="0"/>
                  </a:lnTo>
                  <a:cubicBezTo>
                    <a:pt x="960181" y="0"/>
                    <a:pt x="976080" y="15900"/>
                    <a:pt x="976080" y="35513"/>
                  </a:cubicBezTo>
                  <a:lnTo>
                    <a:pt x="976080" y="941593"/>
                  </a:lnTo>
                  <a:cubicBezTo>
                    <a:pt x="976080" y="961206"/>
                    <a:pt x="960181" y="977105"/>
                    <a:pt x="940567" y="977105"/>
                  </a:cubicBezTo>
                  <a:lnTo>
                    <a:pt x="35513" y="977105"/>
                  </a:lnTo>
                  <a:cubicBezTo>
                    <a:pt x="15900" y="977105"/>
                    <a:pt x="0" y="961206"/>
                    <a:pt x="0" y="941593"/>
                  </a:cubicBezTo>
                  <a:lnTo>
                    <a:pt x="0" y="35513"/>
                  </a:lnTo>
                  <a:cubicBezTo>
                    <a:pt x="0" y="15900"/>
                    <a:pt x="15900" y="0"/>
                    <a:pt x="35513" y="0"/>
                  </a:cubicBezTo>
                  <a:close/>
                </a:path>
              </a:pathLst>
            </a:custGeom>
            <a:solidFill>
              <a:srgbClr val="156C8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86672" y="1191652"/>
            <a:ext cx="3706055" cy="3709947"/>
            <a:chOff x="0" y="0"/>
            <a:chExt cx="976080" cy="977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6080" cy="977105"/>
            </a:xfrm>
            <a:custGeom>
              <a:avLst/>
              <a:gdLst/>
              <a:ahLst/>
              <a:cxnLst/>
              <a:rect r="r" b="b" t="t" l="l"/>
              <a:pathLst>
                <a:path h="977105" w="976080">
                  <a:moveTo>
                    <a:pt x="35513" y="0"/>
                  </a:moveTo>
                  <a:lnTo>
                    <a:pt x="940567" y="0"/>
                  </a:lnTo>
                  <a:cubicBezTo>
                    <a:pt x="960181" y="0"/>
                    <a:pt x="976080" y="15900"/>
                    <a:pt x="976080" y="35513"/>
                  </a:cubicBezTo>
                  <a:lnTo>
                    <a:pt x="976080" y="941593"/>
                  </a:lnTo>
                  <a:cubicBezTo>
                    <a:pt x="976080" y="961206"/>
                    <a:pt x="960181" y="977105"/>
                    <a:pt x="940567" y="977105"/>
                  </a:cubicBezTo>
                  <a:lnTo>
                    <a:pt x="35513" y="977105"/>
                  </a:lnTo>
                  <a:cubicBezTo>
                    <a:pt x="15900" y="977105"/>
                    <a:pt x="0" y="961206"/>
                    <a:pt x="0" y="941593"/>
                  </a:cubicBezTo>
                  <a:lnTo>
                    <a:pt x="0" y="35513"/>
                  </a:lnTo>
                  <a:cubicBezTo>
                    <a:pt x="0" y="15900"/>
                    <a:pt x="15900" y="0"/>
                    <a:pt x="35513" y="0"/>
                  </a:cubicBezTo>
                  <a:close/>
                </a:path>
              </a:pathLst>
            </a:custGeom>
            <a:solidFill>
              <a:srgbClr val="156C8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214282" y="5385401"/>
            <a:ext cx="3706055" cy="3709947"/>
            <a:chOff x="0" y="0"/>
            <a:chExt cx="976080" cy="9771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76080" cy="977105"/>
            </a:xfrm>
            <a:custGeom>
              <a:avLst/>
              <a:gdLst/>
              <a:ahLst/>
              <a:cxnLst/>
              <a:rect r="r" b="b" t="t" l="l"/>
              <a:pathLst>
                <a:path h="977105" w="976080">
                  <a:moveTo>
                    <a:pt x="35513" y="0"/>
                  </a:moveTo>
                  <a:lnTo>
                    <a:pt x="940567" y="0"/>
                  </a:lnTo>
                  <a:cubicBezTo>
                    <a:pt x="960181" y="0"/>
                    <a:pt x="976080" y="15900"/>
                    <a:pt x="976080" y="35513"/>
                  </a:cubicBezTo>
                  <a:lnTo>
                    <a:pt x="976080" y="941593"/>
                  </a:lnTo>
                  <a:cubicBezTo>
                    <a:pt x="976080" y="961206"/>
                    <a:pt x="960181" y="977105"/>
                    <a:pt x="940567" y="977105"/>
                  </a:cubicBezTo>
                  <a:lnTo>
                    <a:pt x="35513" y="977105"/>
                  </a:lnTo>
                  <a:cubicBezTo>
                    <a:pt x="15900" y="977105"/>
                    <a:pt x="0" y="961206"/>
                    <a:pt x="0" y="941593"/>
                  </a:cubicBezTo>
                  <a:lnTo>
                    <a:pt x="0" y="35513"/>
                  </a:lnTo>
                  <a:cubicBezTo>
                    <a:pt x="0" y="15900"/>
                    <a:pt x="15900" y="0"/>
                    <a:pt x="35513" y="0"/>
                  </a:cubicBezTo>
                  <a:close/>
                </a:path>
              </a:pathLst>
            </a:custGeom>
            <a:solidFill>
              <a:srgbClr val="156C8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386672" y="5385401"/>
            <a:ext cx="3706055" cy="3709947"/>
            <a:chOff x="0" y="0"/>
            <a:chExt cx="976080" cy="9771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76080" cy="977105"/>
            </a:xfrm>
            <a:custGeom>
              <a:avLst/>
              <a:gdLst/>
              <a:ahLst/>
              <a:cxnLst/>
              <a:rect r="r" b="b" t="t" l="l"/>
              <a:pathLst>
                <a:path h="977105" w="976080">
                  <a:moveTo>
                    <a:pt x="35513" y="0"/>
                  </a:moveTo>
                  <a:lnTo>
                    <a:pt x="940567" y="0"/>
                  </a:lnTo>
                  <a:cubicBezTo>
                    <a:pt x="960181" y="0"/>
                    <a:pt x="976080" y="15900"/>
                    <a:pt x="976080" y="35513"/>
                  </a:cubicBezTo>
                  <a:lnTo>
                    <a:pt x="976080" y="941593"/>
                  </a:lnTo>
                  <a:cubicBezTo>
                    <a:pt x="976080" y="961206"/>
                    <a:pt x="960181" y="977105"/>
                    <a:pt x="940567" y="977105"/>
                  </a:cubicBezTo>
                  <a:lnTo>
                    <a:pt x="35513" y="977105"/>
                  </a:lnTo>
                  <a:cubicBezTo>
                    <a:pt x="15900" y="977105"/>
                    <a:pt x="0" y="961206"/>
                    <a:pt x="0" y="941593"/>
                  </a:cubicBezTo>
                  <a:lnTo>
                    <a:pt x="0" y="35513"/>
                  </a:lnTo>
                  <a:cubicBezTo>
                    <a:pt x="0" y="15900"/>
                    <a:pt x="15900" y="0"/>
                    <a:pt x="35513" y="0"/>
                  </a:cubicBezTo>
                  <a:close/>
                </a:path>
              </a:pathLst>
            </a:custGeom>
            <a:solidFill>
              <a:srgbClr val="156C8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76097" y="3875597"/>
            <a:ext cx="2535806" cy="253580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334350" y="1812365"/>
            <a:ext cx="3234061" cy="222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A2E3F9"/>
                </a:solidFill>
                <a:latin typeface="Montserrat Bold"/>
              </a:rPr>
              <a:t>Preprocessing &amp; Post processing technique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46839" y="1933650"/>
            <a:ext cx="338572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A2E3F9"/>
                </a:solidFill>
                <a:latin typeface="Montserrat Bold"/>
              </a:rPr>
              <a:t>Explanation of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A2E3F9"/>
                </a:solidFill>
                <a:latin typeface="Montserrat Bold"/>
              </a:rPr>
              <a:t>Hyperparameter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A2E3F9"/>
                </a:solidFill>
                <a:latin typeface="Montserrat Bold"/>
              </a:rPr>
              <a:t>choices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42600" y="6525927"/>
            <a:ext cx="3744072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A2E3F9"/>
                </a:solidFill>
                <a:latin typeface="Montserrat Bold"/>
              </a:rPr>
              <a:t>Model Performance metrics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46839" y="6516402"/>
            <a:ext cx="3385721" cy="166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A2E3F9"/>
                </a:solidFill>
                <a:latin typeface="Montserrat Bold"/>
              </a:rPr>
              <a:t>Execution 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A2E3F9"/>
                </a:solidFill>
                <a:latin typeface="Montserrat Bold"/>
              </a:rPr>
              <a:t>&amp;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A2E3F9"/>
                </a:solidFill>
                <a:latin typeface="Montserrat Bold"/>
              </a:rPr>
              <a:t>Innovation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63270" y="265220"/>
            <a:ext cx="5761459" cy="54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8"/>
              </a:lnSpc>
            </a:pPr>
            <a:r>
              <a:rPr lang="en-US" sz="3248">
                <a:solidFill>
                  <a:srgbClr val="A2E3F9"/>
                </a:solidFill>
                <a:latin typeface="Montserrat Bold"/>
              </a:rPr>
              <a:t>TECHNICAL OVERVIEW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08970" y="609650"/>
            <a:ext cx="1855810" cy="1821014"/>
          </a:xfrm>
          <a:custGeom>
            <a:avLst/>
            <a:gdLst/>
            <a:ahLst/>
            <a:cxnLst/>
            <a:rect r="r" b="b" t="t" l="l"/>
            <a:pathLst>
              <a:path h="1821014" w="1855810">
                <a:moveTo>
                  <a:pt x="0" y="0"/>
                </a:moveTo>
                <a:lnTo>
                  <a:pt x="1855810" y="0"/>
                </a:lnTo>
                <a:lnTo>
                  <a:pt x="1855810" y="1821014"/>
                </a:lnTo>
                <a:lnTo>
                  <a:pt x="0" y="1821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520805" y="2876800"/>
            <a:ext cx="5246391" cy="524637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t="0" r="-24999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4432792" y="3704589"/>
            <a:ext cx="2655862" cy="478055"/>
          </a:xfrm>
          <a:custGeom>
            <a:avLst/>
            <a:gdLst/>
            <a:ahLst/>
            <a:cxnLst/>
            <a:rect r="r" b="b" t="t" l="l"/>
            <a:pathLst>
              <a:path h="478055" w="2655862">
                <a:moveTo>
                  <a:pt x="2655862" y="0"/>
                </a:moveTo>
                <a:lnTo>
                  <a:pt x="0" y="0"/>
                </a:lnTo>
                <a:lnTo>
                  <a:pt x="0" y="478055"/>
                </a:lnTo>
                <a:lnTo>
                  <a:pt x="2655862" y="478055"/>
                </a:lnTo>
                <a:lnTo>
                  <a:pt x="265586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69809" y="3704589"/>
            <a:ext cx="2655862" cy="478055"/>
          </a:xfrm>
          <a:custGeom>
            <a:avLst/>
            <a:gdLst/>
            <a:ahLst/>
            <a:cxnLst/>
            <a:rect r="r" b="b" t="t" l="l"/>
            <a:pathLst>
              <a:path h="478055" w="2655862">
                <a:moveTo>
                  <a:pt x="0" y="0"/>
                </a:moveTo>
                <a:lnTo>
                  <a:pt x="2655862" y="0"/>
                </a:lnTo>
                <a:lnTo>
                  <a:pt x="2655862" y="478055"/>
                </a:lnTo>
                <a:lnTo>
                  <a:pt x="0" y="4780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94156" y="-1238000"/>
            <a:ext cx="4130289" cy="4114800"/>
          </a:xfrm>
          <a:custGeom>
            <a:avLst/>
            <a:gdLst/>
            <a:ahLst/>
            <a:cxnLst/>
            <a:rect r="r" b="b" t="t" l="l"/>
            <a:pathLst>
              <a:path h="4114800" w="4130289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23529" y="938320"/>
            <a:ext cx="7655501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TECHNIQUES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3691" y="3215974"/>
            <a:ext cx="4137026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PREPROCESSING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25671" y="3436319"/>
            <a:ext cx="4462329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POSTPROCESSING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154069"/>
            <a:ext cx="3280270" cy="275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Data Annotation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Data Cleaning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Resizing and Normalization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Temporal Data Handling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Data Augmentation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Class Imbalance Handling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Feature Extraction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Data Splitting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Data Privacy </a:t>
            </a:r>
          </a:p>
          <a:p>
            <a:pPr algn="just">
              <a:lnSpc>
                <a:spcPts val="219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976995" y="4543758"/>
            <a:ext cx="2841740" cy="385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Alert Generation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Alert Thresholds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Alert Visualization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Alert Notification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Data Logging and Analysis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Real-time Processing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Alert Retention and Archiving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Feedback Mechanism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Continuous Model Monitoring and Improvement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461454" y="7592952"/>
            <a:ext cx="4130289" cy="4114800"/>
          </a:xfrm>
          <a:custGeom>
            <a:avLst/>
            <a:gdLst/>
            <a:ahLst/>
            <a:cxnLst/>
            <a:rect r="r" b="b" t="t" l="l"/>
            <a:pathLst>
              <a:path h="4114800" w="4130289">
                <a:moveTo>
                  <a:pt x="0" y="0"/>
                </a:moveTo>
                <a:lnTo>
                  <a:pt x="4130289" y="0"/>
                </a:lnTo>
                <a:lnTo>
                  <a:pt x="4130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DAFwqkADXIM</dc:identifier>
  <dcterms:modified xsi:type="dcterms:W3CDTF">2011-08-01T06:04:30Z</dcterms:modified>
  <cp:revision>1</cp:revision>
  <dc:title>VISION EXPLORERS</dc:title>
</cp:coreProperties>
</file>